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9" r:id="rId1"/>
  </p:sldMasterIdLst>
  <p:notesMasterIdLst>
    <p:notesMasterId r:id="rId38"/>
  </p:notesMasterIdLst>
  <p:sldIdLst>
    <p:sldId id="256" r:id="rId2"/>
    <p:sldId id="288" r:id="rId3"/>
    <p:sldId id="259" r:id="rId4"/>
    <p:sldId id="273" r:id="rId5"/>
    <p:sldId id="257" r:id="rId6"/>
    <p:sldId id="258" r:id="rId7"/>
    <p:sldId id="281" r:id="rId8"/>
    <p:sldId id="278" r:id="rId9"/>
    <p:sldId id="263" r:id="rId10"/>
    <p:sldId id="293" r:id="rId11"/>
    <p:sldId id="294" r:id="rId12"/>
    <p:sldId id="265" r:id="rId13"/>
    <p:sldId id="267" r:id="rId14"/>
    <p:sldId id="270" r:id="rId15"/>
    <p:sldId id="286" r:id="rId16"/>
    <p:sldId id="297" r:id="rId17"/>
    <p:sldId id="269" r:id="rId18"/>
    <p:sldId id="271" r:id="rId19"/>
    <p:sldId id="287" r:id="rId20"/>
    <p:sldId id="268" r:id="rId21"/>
    <p:sldId id="292" r:id="rId22"/>
    <p:sldId id="284" r:id="rId23"/>
    <p:sldId id="290" r:id="rId24"/>
    <p:sldId id="291" r:id="rId25"/>
    <p:sldId id="272" r:id="rId26"/>
    <p:sldId id="285" r:id="rId27"/>
    <p:sldId id="298" r:id="rId28"/>
    <p:sldId id="318" r:id="rId29"/>
    <p:sldId id="319" r:id="rId30"/>
    <p:sldId id="316" r:id="rId31"/>
    <p:sldId id="320" r:id="rId32"/>
    <p:sldId id="299" r:id="rId33"/>
    <p:sldId id="314" r:id="rId34"/>
    <p:sldId id="315" r:id="rId35"/>
    <p:sldId id="317" r:id="rId36"/>
    <p:sldId id="300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9" autoAdjust="0"/>
    <p:restoredTop sz="94710" autoAdjust="0"/>
  </p:normalViewPr>
  <p:slideViewPr>
    <p:cSldViewPr snapToGrid="0">
      <p:cViewPr varScale="1">
        <p:scale>
          <a:sx n="60" d="100"/>
          <a:sy n="60" d="100"/>
        </p:scale>
        <p:origin x="14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1:58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24575,'0'4'0,"3"0"0,2 8 0,3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0.3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242 251 24575,'4'-30'0,"-4"25"0,1 2 0,0-2 0,0 1 0,-1-1 0,0 1 0,0-1 0,0 1 0,-3-8 0,3 11 0,0 0 0,0 0 0,-1 1 0,0-1 0,1 0 0,-1 0 0,1 0 0,-1 1 0,0-1 0,0 0 0,1 1 0,-1-1 0,0 0 0,0 1 0,1-1 0,-1 1 0,-1 0 0,2-1 0,-1 1 0,0-1 0,0 1 0,0 0 0,0-1 0,0 1 0,0 0 0,0 0 0,0 0 0,0 0 0,0 0 0,0 0 0,0 1 0,0-1 0,0 0 0,1 1 0,-2-1 0,1 1 0,1-1 0,-2 0 0,-5 3 0,1 0 0,1 0 0,-1 0 0,-6 5 0,-19 11 0,20-12 0,0 1 0,0-1 0,-13 14 0,-61 53 0,84-74 0,1 0 0,0 0 0,-1 0 0,1 0 0,0 1 0,0-1 0,0 0 0,0 1 0,0-1 0,-1 0 0,1 1 0,0-1 0,0 0 0,0 0 0,-1 0 0,1 1 0,0-1 0,0 1 0,0-1 0,0 1 0,0-1 0,0 0 0,0 0 0,0 0 0,0 1 0,0-1 0,0 1 0,0-1 0,0 0 0,0 1 0,0-1 0,1 0 0,-1 0 0,0 0 0,0 1 0,0-1 0,1 0 0,-1 1 0,0-1 0,0 0 0,0 1 0,0-1 0,0 0 0,1 0 0,-1 0 0,0 0 0,1 0 0,-1 1 0,1-1 0,-1 0 0,0 0 0,0 0 0,0 0 0,1 0 0,-1 0 0,0 1 0,1-1 0,-1 0 0,1 0 0,-1 0 0,24 2 0,-24-2 0,36 2 0,49-5 0,-73 1 0,1 1 0,-1-2 0,0 0 0,0 0 0,-1-1 0,1-1 0,19-10 0,-10 3 0,4-4 0,0 2 0,46-19 0,-59 28 0,0 0 0,-1-2 0,0 0 0,17-12 0,21-14 0,-34 25 0,8-4 0,-1-1 0,26-19 0,-45 29 0,-2 1 0,1 1 0,0-1 0,-1 1 0,2-1 0,-1 1 0,-1-1 0,2 1 0,-1 0 0,0 0 0,0 0 0,1 1 0,-1-1 0,3-1 0,-4 2 0,-1 1 0,0-1 0,0 1 0,1-1 0,-1 0 0,0 1 0,0-1 0,0 0 0,0 0 0,0 0 0,0 1 0,0-1 0,0 1 0,0-1 0,1 1 0,-1-1 0,0 0 0,0 0 0,0 0 0,0 1 0,-1-1 0,1 1 0,0-1 0,0 1 0,0-1 0,0 0 0,0 0 0,0 0 0,0 1 0,0-1 0,0 1 0,0-1 0,-1 0 0,1 1 0,0-1 0,-1 0 0,1 0 0,-9 13 0,2-4 0,0 1 0,1 0 0,0 1 0,0-1 0,1 1 0,-6 18 0,-17 75 0,19-65 0,0 10 0,6-32 0,0-2 0,0 2 0,-12 26 0,1-9 0,11-24 0,-1 0 0,1-1 0,-1 0 0,-1 0 0,0 0 0,-1-1 0,-6 9 0,12-17 0,0 0 0,0 0 0,-1 0 0,1 0 0,0 1 0,0-1 0,0 0 0,0 0 0,0 0 0,0 0 0,0 0 0,-1 0 0,1 0 0,0 0 0,0 1 0,0-1 0,-1 0 0,1 0 0,0 0 0,0 0 0,-1 0 0,1 0 0,0 0 0,0 0 0,0-1 0,0 1 0,0 0 0,0 0 0,-1 0 0,1 0 0,0 0 0,0 0 0,0 0 0,-1 0 0,1-1 0,0 1 0,0 0 0,0 0 0,-1 0 0,1-1 0,0 1 0,0 0 0,0 0 0,0 0 0,0 0 0,0 0 0,0 0 0,0 0 0,0 0 0,0-1 0,0 1 0,0 0 0,0 0 0,0-1 0,0 1 0,0 0 0,0 0 0,0-1 0,0 1 0,-2-13 0,2 12 0,-2-33 0,1-1 0,6-45 0,-2 67 0,0 0 0,1 1 0,1 0 0,8-19 0,-5 16 0,8-30 0,9-62 0,-23 92 0,0 0 0,-1 0 0,-1 0 0,0 0 0,-3-18 0,3 31 0,-1 0 0,1 0 0,0 0 0,-1 0 0,-1 0 0,2-1 0,-1 2 0,-1-1 0,2 0 0,-2 0 0,1 0 0,-1 1 0,1-1 0,-1 0 0,1 1 0,-1-1 0,0 1 0,-3-2 0,2 1 0,-1 0 0,-1 0 0,2 1 0,-2-1 0,1 1 0,-1 0 0,1 0 0,0 1 0,-6-1 0,4 0 0,0 1 0,0 0 0,0 1 0,-1-1 0,1 1 0,0 0 0,0 1 0,0-1 0,1 1 0,-1 1 0,0-1 0,1 1 0,-10 5 0,-53 60 0,65-65 0,0 0 0,0 0 0,1 0 0,-1 0 0,1 0 0,0 0 0,0 1 0,1 0 0,-2-1 0,2 1 0,0-1 0,0 1 0,0 1 0,-1-2 0,2 1 0,0 0 0,-1 0 0,1 0 0,0 0 0,0 0 0,1 0 0,-1 0 0,1 0 0,0-1 0,0 1 0,0 0 0,1 0 0,-1-1 0,1 1 0,-1 0 0,1-1 0,1 1 0,-1-1 0,0 0 0,3 3 0,1-1 0,0 0 0,0 0 0,0-1 0,0 0 0,1 0 0,0-1 0,0 0 0,0 0 0,0 0 0,0 0 0,1-1 0,-1-1 0,1 1 0,-1-1 0,1-1 0,-1 0 0,14 0 0,5-3 0,0-1 0,0-2 0,30-10 0,-35 10 0,14-6 0,66-33 0,-69 29 0,0 2 0,49-15 0,-65 23 0,0 0 0,-1-1 0,27-15 0,5-4 0,-40 23 0,-1-1 0,1 1 0,9-9 0,-15 12 0,-1 0 0,0-1 0,1 0 0,-1 1 0,1-1 0,0 1 0,-1 0 0,0-1 0,0 1 0,1-1 0,-1 0 0,0 1 0,1-1 0,-1 1 0,0-1 0,1 0 0,-1 1 0,0-1 0,0 0 0,0 1 0,0-2 0,0 2 0,-1-1 0,0 0 0,1 1 0,-1-1 0,1 0 0,-1 1 0,0-1 0,0 1 0,1 0 0,-1-1 0,0 1 0,0-1 0,1 1 0,-1 0 0,0-1 0,0 1 0,1 0 0,-1 0 0,0 0 0,0 0 0,0 0 0,-1 0 0,-1 0 0,0 0 0,1 0 0,-1 1 0,0-1 0,0 1 0,1 0 0,-1-1 0,1 2 0,-1-1 0,0 0 0,1 1 0,0-2 0,-1 3 0,1-2 0,-1 1 0,2-1 0,-1 1 0,-1 1 0,2-1 0,-1-1 0,0 2 0,1 0 0,-3 3 0,-3 5 0,1 0 0,0 1 0,-7 20 0,-4 7 0,11-25 0,0 0 0,-5 21 0,10-33 0,-5 21 0,1 0 0,1 0 0,0 0 0,3 0 0,-1 33 0,2-55 0,0 2 0,0-2 0,0 1 0,0 0 0,1-1 0,-1 2 0,1-2 0,-1 1 0,1-1 0,-1 1 0,1 0 0,0-1 0,0 1 0,-1-1 0,1 1 0,1-1 0,-2 1 0,2-1 0,-1 0 0,0 1 0,1-1 0,-1 0 0,1 0 0,-1 0 0,1 0 0,-1 0 0,1-1 0,-1 1 0,1 0 0,-1 0 0,1-1 0,0 0 0,-1 1 0,2-1 0,-2 0 0,1 1 0,0-1 0,-1 0 0,5-1 0,0 0 0,1 0 0,-1-1 0,1 0 0,-1 0 0,1-1 0,-1 0 0,0 0 0,0 0 0,6-6 0,85-70 0,-92 75 0,-1-1 0,1 0 0,-2 0 0,1-1 0,0 1 0,-1-1 0,0 0 0,0 1 0,0-1 0,-1-1 0,0 1 0,2-13 0,-3 16 0,-1 1 0,1 0 0,-1 0 0,0-1 0,0 0 0,0 1 0,0 0 0,-1-1 0,1 1 0,-1-1 0,0 1 0,1 0 0,-1 0 0,0-1 0,0 1 0,0 0 0,-1 0 0,2-1 0,-2 2 0,1-1 0,-1-1 0,0 2 0,0-1 0,1 1 0,-1-1 0,0 1 0,0-1 0,0 1 0,-1-1 0,1 2 0,0-2 0,0 1 0,-1 1 0,1-1 0,0 0 0,-5 0 0,4 1 0,0-1 0,-1 0 0,1 1 0,0 0 0,0 0 0,0 0 0,-1 0 0,1 1 0,-1-1 0,1 1 0,0 0 0,-1 0 0,1 0 0,0 0 0,0 1 0,0-1 0,0 1 0,0-1 0,1 1 0,-1 1 0,1-1 0,-1 0 0,1 0 0,-1 1 0,1-1 0,1 1 0,-2-1 0,2 1 0,-3 4 0,0 2 0,0 0 0,1 0 0,0 0 0,0 0 0,1 1 0,0-1 0,1 0 0,-1 19 0,2-19 0,-1 2 0,1 0 0,1 0 0,0 0 0,3 12 0,-4-21 0,0 0 0,1 1 0,0-1 0,0 0 0,-1 0 0,2 1 0,-1-1 0,0-1 0,1 2 0,-2-1 0,2-1 0,-1 2 0,2-2 0,-2 1 0,1 0 0,0-1 0,-1 0 0,2 1 0,-1-1 0,0 1 0,0-2 0,0 1 0,0 1 0,5-1 0,-3 1 0,0-2 0,1 1 0,-1 0 0,1-1 0,-2 0 0,2 0 0,-1 0 0,1-1 0,-1 0 0,1 1 0,-1-1 0,5-2 0,-6 1 0,0 2 0,-1-2 0,0 1 0,0-2 0,1 2 0,-1-1 0,0 0 0,0 0 0,0 0 0,-1 0 0,2 0 0,-2-1 0,1 1 0,-2-1 0,2 1 0,-1-1 0,0 1 0,0-1 0,0 1 0,0-6 0,1 1-91,-1 1 0,0 0 0,0-2 0,-1 1 0,0 1 0,0-1 0,-1 0 0,0 0 0,0 1 0,0-1 0,-1 1 0,0-1 0,0 0 0,-6-9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3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1301 389 24575,'-49'-1'0,"23"-1"0,0 2 0,-29 4 0,52-4 0,0 1 0,1 0 0,0-1 0,-1 2 0,1-1 0,-1-1 0,1 2 0,0-1 0,0 1 0,0-1 0,0 1 0,0-1 0,0 2 0,0-2 0,0 1 0,1 0 0,-1 0 0,1 0 0,-1 1 0,2-1 0,-2 0 0,1 0 0,0 1 0,0 0 0,0-1 0,1 0 0,-1 6 0,-1 2 0,1 1 0,1 0 0,-1 0 0,2 0 0,1 12 0,-2-20 0,1 1 0,0-1 0,-1 0 0,2 0 0,-1 0 0,0 0 0,1 0 0,-1 0 0,1 0 0,0-1 0,-1 1 0,2-1 0,-1 1 0,0-1 0,0 1 0,1-1 0,0-1 0,-1 2 0,1-2 0,-1 1 0,1 0 0,0-1 0,5 2 0,-1 0 0,1 0 0,0-1 0,0-1 0,0 1 0,0-1 0,0-1 0,0 1 0,11-2 0,-17 1 0,1 0 0,-1 0 0,1-1 0,-1 0 0,0 0 0,1 1 0,-1-1 0,0 0 0,0 0 0,1 0 0,-1-1 0,0 1 0,0-1 0,0 1 0,-1-1 0,2 1 0,-2-1 0,1 0 0,-1 1 0,1-2 0,-1 1 0,1 0 0,-2 0 0,2-1 0,-1 1 0,-1 0 0,1 0 0,0-1 0,0 1 0,-1 0 0,1-5 0,0 1 0,-1-1 0,0 1 0,0 0 0,0-1 0,-1 1 0,0-1 0,0 1 0,-1 0 0,0-1 0,0 1 0,-3-6 0,-7-12 0,-21-33 0,29 51 0,-1 0 0,1 1 0,-1 0 0,1 0 0,-1 0 0,-1 0 0,1 0 0,0 2 0,-1-1 0,0 0 0,-7-3 0,12 7 0,-1-1 0,1 0 0,-1 1 0,1-1 0,-1 1 0,1 0 0,-1 0 0,1-1 0,-1 1 0,1 0 0,-1 0 0,1 0 0,-2 1 0,2-1 0,-1 0 0,1 0 0,-1 0 0,1 1 0,-1 0 0,1-1 0,-1 1 0,2-1 0,-2 1 0,1 1 0,-1-2 0,1 1 0,0 1 0,-1-2 0,2 1 0,-1 1 0,-1-1 0,2 0 0,-1 0 0,0 1 0,0-1 0,1 1 0,-1-1 0,0 0 0,0 1 0,1 1 0,-1 0 0,0 1 0,0-1 0,1 1 0,-1-1 0,1 0 0,0 1 0,0-1 0,0 0 0,1 0 0,-1 1 0,0-1 0,1 0 0,0 0 0,0 1 0,0-1 0,1 0 0,-1 0 0,3 4 0,0-3 0,0 1 0,1-2 0,-1 1 0,1 0 0,0 0 0,-1-1 0,2 0 0,-1 0 0,0 0 0,1-1 0,-1 0 0,1 0 0,0-1 0,0 1 0,0-2 0,0 2 0,0-2 0,10 1 0,-8-1 0,-1-1 0,1 1 0,0-2 0,-1 2 0,1-3 0,-1 2 0,0-1 0,1-1 0,-2 0 0,2 0 0,-1 0 0,-1-1 0,0-1 0,9-5 0,-12 6 0,0 0 0,0 1 0,0-1 0,0-1 0,-1 1 0,0-1 0,0 2 0,0-2 0,-1 0 0,1 0 0,-1 1 0,-1-1 0,1 0 0,0 1 0,0-2 0,-1 2 0,-1-7 0,0-1 0,0 0 0,0 1 0,-1-1 0,-1 1 0,-7-23 0,4 24 0,0 0 0,0-1 0,-2 2 0,2 0 0,-3 0 0,2 0 0,-2 0 0,-12-9 0,-14-15 0,30 29 0,1-1 0,-2 1 0,1-1 0,0 2 0,0-1 0,-1 1 0,0 0 0,0 0 0,0 0 0,-10-2 0,12 4 0,0-1 0,0 2 0,-1 0 0,2 0 0,-1 0 0,-1 0 0,2 0 0,-2 0 0,1 0 0,1 1 0,-2 1 0,1-2 0,1 2 0,-1-1 0,0 1 0,0 0 0,1 0 0,-5 3 0,1 1 0,-1 1 0,1-1 0,0 1 0,0 1 0,1-1 0,0 1 0,0 0 0,1 0 0,0 1 0,1 0 0,0 0 0,0 0 0,1 0 0,0 1 0,0-1 0,1 1 0,1-1 0,0 1 0,-1 19 0,3-26 0,0 0 0,0 0 0,-1 0 0,1 0 0,0 0 0,0 0 0,0-1 0,1 1 0,-1-1 0,1 1 0,0-1 0,-1 1 0,2-1 0,-2 0 0,1 0 0,1 1 0,-1-2 0,0 1 0,1 0 0,-1-1 0,1 1 0,0-1 0,0 1 0,-1-1 0,1 0 0,0 0 0,4 0 0,-4 1 0,2-1 0,-1-1 0,1 1 0,-1 0 0,1-1 0,0 0 0,0 0 0,-1 0 0,1-1 0,-1 0 0,1 1 0,-1-1 0,1-1 0,-2 1 0,2-1 0,-1 1 0,7-5 0,-10 4 0,2 1 0,-2-1 0,1 1 0,0-1 0,-1 0 0,1 1 0,-1-2 0,1 1 0,-1 0 0,0 0 0,0 0 0,0 0 0,-1 0 0,1-1 0,0 1 0,0-1 0,-1 1 0,0 0 0,0-1 0,1 1 0,-1-1 0,0 1 0,-1 0 0,1-1 0,0 1 0,0-1 0,-1 1 0,0 0 0,-1-4 0,0 3 0,1-1 0,-1 0 0,0 0 0,0 1 0,0-1 0,-1 1 0,0 0 0,0-1 0,1 1 0,-1 0 0,-1 1 0,1-1 0,0 1 0,0-1 0,-1 1 0,-5-2 0,-17-5 0,1 2 0,-1 1 0,-1 1 0,0 2 0,1 0 0,-1 2 0,0 0 0,-28 5 0,49-4 0,2 1 0,-1-1 0,0 1 0,1 0 0,-2 0 0,2 1 0,-1-1 0,1 2 0,0-1 0,0 0 0,-1 0 0,1 1 0,1 0 0,-1 0 0,0 0 0,0 0 0,1 1 0,0 0 0,0 0 0,0-1 0,0 1 0,0 1 0,1-2 0,0 2 0,0-1 0,0 1 0,1-1 0,-1 1 0,1 0 0,1 0 0,-3 8 0,3 2 0,-1 0 0,1-1 0,1 1 0,0 0 0,7 28 0,-7-37 0,1-1 0,-1 1 0,1-1 0,1 0 0,0 0 0,-1 1 0,1-1 0,1-1 0,-1 1 0,0-1 0,1 1 0,0-1 0,0 0 0,0 0 0,1 0 0,0-1 0,-1 0 0,8 3 0,22 12 0,-20-9 0,0-3 0,27 11 0,-36-16 0,0 1 0,-1-1 0,2-1 0,-2 1 0,1-1 0,1 1 0,-2-1 0,1-1 0,0 1 0,0-1 0,0 0 0,-1 0 0,8-3 0,-8 2 0,0 1 0,-1-2 0,1 0 0,0 1 0,-1-1 0,0 1 0,1-1 0,-1 0 0,-1-1 0,1 1 0,0-1 0,-1 1 0,4-8 0,-2 4 0,0-1 0,-1 0 0,0 0 0,-1-1 0,0 1 0,1-9 0,-1 4 0,-2 0 0,0 0 0,0 0 0,-1 0 0,-1 0 0,0 0 0,-1 0 0,0 1 0,-1 0 0,0-1 0,-1 1 0,-1 0 0,-10-17 0,2 11 0,-28-27 0,21 24 0,15 15 0,0 0 0,-1 1 0,0 0 0,0 0 0,1 2 0,-2-2 0,1 2 0,-1-1 0,1 1 0,-1 1 0,0 0 0,0 0 0,0 0 0,0 1 0,0 0 0,-1 1 0,1-1 0,0 2 0,0-1 0,-16 4 0,17-1 0,-1 0 0,0 0 0,0 0 0,0 1 0,2 1 0,-2 0 0,1-1 0,1 2 0,-13 11 0,5-4 0,9-9 0,1 1 0,-1 0 0,1 0 0,1 0 0,-1 1 0,1-1 0,0 1 0,0-1 0,1 1 0,-1 0 0,1 0 0,1 1 0,-3 11 0,1 5 0,1 0 0,2 34 0,0-54 0,0 3 0,0 0 0,0 0 0,1 0 0,1 0 0,-2 0 0,2-1 0,0 1 0,0-1 0,1 0 0,-1 1 0,1-1 0,0 0 0,0 0 0,0 0 0,1-1 0,-1 1 0,2-1 0,5 5 0,-3-3 0,0-1 0,0-1 0,1 0 0,-1 0 0,1 0 0,0-1 0,0 0 0,0-1 0,0 0 0,1 0 0,-1-1 0,12 1 0,-13-2 0,86 3 0,-82-3 0,0-1 0,0-1 0,0 0 0,0 0 0,0 0 0,13-7 0,-16 5 0,-1-1 0,1 0 0,-1-1 0,1 1 0,-1-2 0,7-7 0,12-11 0,-24 23 0,1-1 0,0 1 0,-1-1 0,0 0 0,0 1 0,0-1 0,0 0 0,0 0 0,-1 0 0,1 0 0,-1 0 0,0-1 0,0 1 0,0 0 0,0 0 0,0-5 0,-1 2 0,0 1 0,0-1 0,0 1 0,-1-1 0,0 0 0,0 0 0,-1 1 0,1 0 0,-5-8 0,2 3 0,-1 1 0,-1 0 0,0 0 0,0 0 0,0 0 0,-1 1 0,-1 0 0,1 0 0,-1 1 0,-9-7 0,2 3 0,-19-19 0,20 17 0,-21-15 0,4 6 0,6 4 0,-32-16 0,48 28 0,0 3 0,0-2 0,0 2 0,-1-1 0,0 2 0,0 0 0,-15-2 0,-25 2 0,-74 5 0,110-1 0,-1 0 0,2 2 0,-1 0 0,0 0 0,1 1 0,0 0 0,0 1 0,0 1 0,1 0 0,0 1 0,0 0 0,1 1 0,1 0 0,-1 1 0,1 0 0,1 0 0,0 1 0,-9 13 0,15-18 0,-1 1 0,1 0 0,0 0 0,0 0 0,1 0 0,0 0 0,0 1 0,0-1 0,2 1 0,-1-1 0,0 1 0,2 9 0,-1-12 0,0-1 0,1 1 0,-1-1 0,1 1 0,1-1 0,-2 1 0,2-2 0,0 2 0,0-1 0,0 0 0,0 0 0,0 0 0,1 0 0,0-1 0,0 1 0,0 0 0,0-1 0,0 0 0,0 0 0,1 0 0,5 3 0,4 0 0,0-1 0,-1 0 0,2-1 0,-1 0 0,1-1 0,-1-1 0,1-1 0,0 1 0,0-1 0,0-1 0,-1-1 0,21-3 0,-30 3 0,0 1 0,0-1 0,0-1 0,0 2 0,-1-2 0,0 1 0,1-1 0,0 0 0,-1 0 0,1 0 0,-1 0 0,0 0 0,0-1 0,0 0 0,0 0 0,-1 0 0,1 0 0,-1 0 0,0 0 0,1 0 0,-2 0 0,1-1 0,3-7 0,-4 7 0,0-1 0,0 1 0,0-1 0,-1 0 0,0 1 0,0-1 0,0 1 0,0-1 0,-1 0 0,0 0 0,0 1 0,0-1 0,-1 1 0,1-1 0,-1 2 0,0-2 0,0 1 0,0 0 0,-6-7 0,-3-1 0,-1-1 0,0 2 0,-1-1 0,0 2 0,-1 0 0,-18-10 0,18 13 0,-1 1 0,0 0 0,1 2 0,-2-1 0,1 1 0,0 1 0,0 1 0,-29-1 0,40 3 0,1 0 0,0 0 0,-1 0 0,0 1 0,0 0 0,1-1 0,0 1 0,-1 0 0,0 0 0,1 0 0,-1 1 0,1 0 0,0-1 0,0 1 0,0 0 0,0 0 0,-3 4 0,3-3 0,0 0 0,0 1 0,0 0 0,1 0 0,0-1 0,0 1 0,-1 1 0,2-2 0,-1 2 0,1-1 0,-1 0 0,2 1 0,-3 7 0,0 27 0,3-2 0,4 61 0,-3-92 0,-1-2 0,1 1 0,0-1 0,0 0 0,0 0 0,1 1 0,0-1 0,0 0 0,0 0 0,0 0 0,1 0 0,-1 0 0,1 0 0,0-1 0,0 0 0,0 0 0,1 0 0,4 4 0,-2-3 0,0 0 0,1-1 0,-1 0 0,1 0 0,0-1 0,-1 0 0,2 0 0,-1 0 0,0-1 0,13 1 0,25-1 0,60-4 0,-103 3 0,0 0 0,0 0 0,1-1 0,-1 1 0,0-1 0,0 0 0,1 1 0,-1-1 0,-1-1 0,2 2 0,-1-1 0,-1-1 0,2 1 0,-2-1 0,3-1 0,-3 2 0,0-1 0,0 1 0,0-1 0,0 1 0,0-1 0,0 1 0,-1-1 0,0 1 0,1-1 0,-1 1 0,1-1 0,-1 0 0,0 1 0,1-1 0,-1 0 0,-1-2 0,1 0 0,-2-1 0,2 0 0,-2 0 0,1 1 0,-1-1 0,1 1 0,-2-1 0,1 2 0,0-2 0,-1 1 0,1 0 0,-8-7 0,2 4 0,0 0 0,0 1 0,0-1 0,-1 2 0,0 0 0,-1 0 0,1 0 0,-1 1 0,0 1 0,-18-6 0,9 6 0,1-1 0,-1 2 0,0-1 0,0 3 0,-21 0 0,38 0 0,1 1 0,-2-1 0,2 1 0,-1 0 0,-1-1 0,2 0 0,-1 1 0,0 0 0,1 0 0,-2 0 0,2 1 0,-1-2 0,1 2 0,-1-1 0,1 0 0,-1 1 0,1-1 0,-1 3 0,-1-1 0,1 0 0,0 1 0,0-1 0,1 0 0,-1 1 0,1 0 0,0 0 0,0-1 0,-1 6 0,1-5 0,1 1 0,0-1 0,-1 1 0,1-1 0,1 1 0,-1-1 0,0 1 0,1-2 0,0 2 0,0-1 0,0 1 0,1-1 0,0 0 0,-1 0 0,2 0 0,-1-1 0,4 7 0,-2-7 0,-1 0 0,2-1 0,-1 1 0,0 0 0,1-1 0,-1 0 0,1 0 0,-1-1 0,1 1 0,-1-1 0,1 0 0,8 0 0,-5 0 0,0 0 0,-1-1 0,1 0 0,-1-1 0,1 0 0,-1 0 0,11-4 0,-15 5 0,-1 0 0,-1-1 0,2-1 0,-1 2 0,-1-1 0,2-1 0,-2 2 0,1-2 0,0 1 0,-1-1 0,1 1 0,-1-1 0,1 1 0,-1-1 0,0 1 0,1-2 0,-2 2 0,2-1 0,-1 0 0,-1 0 0,1 0 0,0 0 0,0 0 0,-1 0 0,0-1 0,1 1 0,-1 0 0,0 0 0,0 0 0,0 0 0,0 0 0,0-1 0,-1 1 0,1 0 0,0 0 0,-3-4 0,1 0 0,0-1 0,-1 0 0,0 0 0,0 1 0,-1 0 0,0-1 0,0 1 0,-1 0 0,-7-8 0,1 5 0,0-1 0,-1 2 0,0-1 0,0 1 0,-1 1 0,0 1 0,0 0 0,-1 0 0,-22-6 0,28 11 0,0-1 0,-1 1 0,1 0 0,-1 0 0,0 1 0,0 0 0,-13 3 0,16-2 0,1 1 0,-1-1 0,0 1 0,1 1 0,0-1 0,0 0 0,-1 1 0,2 0 0,-1 0 0,0 1 0,1 0 0,-6 5 0,7-6 0,1 1 0,-1 0 0,0 0 0,1 0 0,0 1 0,0-2 0,1 2 0,-1-1 0,1 1 0,-1-1 0,2 1 0,-1 0 0,1 0 0,-1-1 0,1 1 0,0-1 0,1 1 0,0 0 0,-1-1 0,1 1 0,0-1 0,0 1 0,1-1 0,-1 1 0,2-1 0,-1 0 0,0 1 0,4 4 0,1-2 0,-1 0 0,1-1 0,0 0 0,1 0 0,-1-1 0,1 0 0,1 0 0,-1-1 0,0 0 0,0 0 0,1 0 0,0-2 0,0 1 0,0-2 0,1 2 0,-1-3 0,1 2 0,9-2 0,159-2 0,-176 2 0,0 0 0,0-1 0,0 1 0,1-1 0,-2 0 0,1 1 0,1-1 0,-2 0 0,1 0 0,0 1 0,0-2 0,0 1 0,-1 0 0,1-1 0,0 1 0,-1-1 0,1 1 0,-1-1 0,2-1 0,-1 0 0,-1 0 0,1-1 0,-1 1 0,1 0 0,-1-1 0,-1 1 0,1-1 0,0 1 0,-1 0 0,1-1 0,-1-3 0,0-1 0,-1 0 0,0 0 0,0 0 0,-1 0 0,0 0 0,0 0 0,-1 0 0,0 1 0,-6-13 0,2 8 0,-1 1 0,0 1 0,0-1 0,-1 1 0,0 1 0,-20-16 0,22 20 0,-1-1 0,1 2 0,-1 0 0,0 0 0,0 1 0,0 0 0,-1 0 0,0 1 0,1 0 0,-1 0 0,-11 0 0,11 1 0,-1 1 0,1 0 0,-1 0 0,1 0 0,-18 5 0,24-4 0,0-1 0,1 1 0,-1 1 0,1-1 0,0 0 0,-1 0 0,1 1 0,0-1 0,0 2 0,-1-2 0,1 1 0,1 0 0,-2 0 0,2 0 0,-1 1 0,1-1 0,-1 0 0,1 0 0,0 1 0,0 0 0,0-1 0,0 0 0,0 1 0,0 5 0,-1 3 38,-1 1 0,2 0 0,0-1 0,1 1 0,0 0 0,2 0 0,-2 0 0,6 15 0,-5-21-145,1 1 0,0-1 1,1 1-1,-1-1 0,1 0 1,1 0-1,-1 0 0,1-1 1,0 0-1,0 0 0,0 1 1,1-2-1,0 1 0,0-1 1,10 7-1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7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 87 24575,'-7'-21'0,"2"6"0,1-10 0,1-1 0,3 26 0,0 0 0,0 0 0,0 0 0,0 0 0,0 0 0,0 0 0,0 1 0,0-1 0,0 0 0,0 0 0,0 0 0,0 0 0,0 0 0,0 0 0,-1 0 0,1 0 0,0 0 0,0 0 0,0 0 0,0 0 0,0 0 0,0 0 0,0 0 0,0 0 0,0 0 0,0 0 0,0 0 0,0 0 0,0 0 0,0 0 0,-1 16 0,2 341-1365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3:24.8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 1 24575,'-4'0'0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B380A-A1A0-410A-BC61-5E80346CAA0A}" type="datetimeFigureOut">
              <a:rPr lang="fr-FR" smtClean="0"/>
              <a:t>08/06/2022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585BA-0C93-42CF-B8CB-6F832F7C3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186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08/06/2022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095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08/06/2022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0312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08/06/2022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8725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08/06/2022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5077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08/06/2022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4980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08/06/2022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4608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08/06/2022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1509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08/06/2022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3641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08/06/2022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098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08/06/2022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4364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08/06/2022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304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08/06/2022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3778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08/06/2022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2479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08/06/2022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193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08/06/2022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2738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08/06/2022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0160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B66AD-13D6-4B55-96E7-09AC117821E0}" type="datetimeFigureOut">
              <a:rPr lang="fr-FR" smtClean="0"/>
              <a:t>08/06/2022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0826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  <p:sldLayoutId id="214748396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7" Type="http://schemas.openxmlformats.org/officeDocument/2006/relationships/customXml" Target="../ink/ink3.xml"/><Relationship Id="rId12" Type="http://schemas.openxmlformats.org/officeDocument/2006/relationships/image" Target="../media/image3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0.png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67D11-D31A-49D2-B60E-5CF1E6A64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1303" y="2517330"/>
            <a:ext cx="5606271" cy="1651545"/>
          </a:xfrm>
        </p:spPr>
        <p:txBody>
          <a:bodyPr/>
          <a:lstStyle/>
          <a:p>
            <a:pPr algn="ctr"/>
            <a:r>
              <a:rPr lang="fr-FR" dirty="0"/>
              <a:t>Mesure des défauts de l’œil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654F176-B2F3-996D-74B6-654575C553D6}"/>
              </a:ext>
            </a:extLst>
          </p:cNvPr>
          <p:cNvSpPr txBox="1"/>
          <p:nvPr/>
        </p:nvSpPr>
        <p:spPr>
          <a:xfrm>
            <a:off x="0" y="6386123"/>
            <a:ext cx="17331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TIPE – Année 2022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89FD5A8-2300-A715-878A-BE406799A2A2}"/>
              </a:ext>
            </a:extLst>
          </p:cNvPr>
          <p:cNvSpPr txBox="1"/>
          <p:nvPr/>
        </p:nvSpPr>
        <p:spPr>
          <a:xfrm>
            <a:off x="824346" y="0"/>
            <a:ext cx="21924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CAILLON Armand - 11796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CC33F21-E99E-E485-DCE3-795112253AF8}"/>
              </a:ext>
            </a:extLst>
          </p:cNvPr>
          <p:cNvSpPr txBox="1"/>
          <p:nvPr/>
        </p:nvSpPr>
        <p:spPr>
          <a:xfrm>
            <a:off x="866552" y="300082"/>
            <a:ext cx="23178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Avec BARBIER Lucas 40342</a:t>
            </a:r>
          </a:p>
        </p:txBody>
      </p:sp>
    </p:spTree>
    <p:extLst>
      <p:ext uri="{BB962C8B-B14F-4D97-AF65-F5344CB8AC3E}">
        <p14:creationId xmlns:p14="http://schemas.microsoft.com/office/powerpoint/2010/main" val="315402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A12DA-9A2D-4669-8BCC-6EF19F2F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1" y="101731"/>
            <a:ext cx="5740350" cy="1351553"/>
          </a:xfrm>
        </p:spPr>
        <p:txBody>
          <a:bodyPr>
            <a:noAutofit/>
          </a:bodyPr>
          <a:lstStyle/>
          <a:p>
            <a:r>
              <a:rPr lang="fr-FR" sz="2800" dirty="0"/>
              <a:t>III.  Mesure de la déformation d’un front d’onde avec la méthode inspirée de Shack-Hartmann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65"/>
          <a:stretch/>
        </p:blipFill>
        <p:spPr bwMode="auto">
          <a:xfrm>
            <a:off x="2408171" y="4083115"/>
            <a:ext cx="1380058" cy="132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2109066" y="5436254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idéales des points</a:t>
            </a:r>
            <a:endParaRPr lang="fr-FR" sz="10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742BA4-0355-627D-DA69-581C5C771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424"/>
          <a:stretch/>
        </p:blipFill>
        <p:spPr>
          <a:xfrm>
            <a:off x="2098833" y="2430329"/>
            <a:ext cx="1988090" cy="152750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46250F6-FC82-E2D5-2400-9D7871E0B9EB}"/>
              </a:ext>
            </a:extLst>
          </p:cNvPr>
          <p:cNvSpPr txBox="1"/>
          <p:nvPr/>
        </p:nvSpPr>
        <p:spPr>
          <a:xfrm>
            <a:off x="2516834" y="1860562"/>
            <a:ext cx="316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méthode </a:t>
            </a:r>
            <a:r>
              <a:rPr lang="fr-FR" dirty="0" err="1"/>
              <a:t>Shack</a:t>
            </a:r>
            <a:r>
              <a:rPr lang="fr-FR" dirty="0"/>
              <a:t>-Hartmann</a:t>
            </a:r>
          </a:p>
        </p:txBody>
      </p:sp>
    </p:spTree>
    <p:extLst>
      <p:ext uri="{BB962C8B-B14F-4D97-AF65-F5344CB8AC3E}">
        <p14:creationId xmlns:p14="http://schemas.microsoft.com/office/powerpoint/2010/main" val="282335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169" y="4083115"/>
            <a:ext cx="3162728" cy="132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2109066" y="5436254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idéales des points</a:t>
            </a:r>
            <a:endParaRPr lang="fr-FR" sz="105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F53D53-C429-4D53-94FC-85FBF400D6A2}"/>
              </a:ext>
            </a:extLst>
          </p:cNvPr>
          <p:cNvSpPr txBox="1"/>
          <p:nvPr/>
        </p:nvSpPr>
        <p:spPr>
          <a:xfrm>
            <a:off x="3940278" y="5436257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réelles</a:t>
            </a:r>
            <a:endParaRPr lang="fr-FR" sz="13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742BA4-0355-627D-DA69-581C5C771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834" y="2430329"/>
            <a:ext cx="3781403" cy="152750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02EB393-C74C-394C-161F-3B1AF353F94B}"/>
              </a:ext>
            </a:extLst>
          </p:cNvPr>
          <p:cNvSpPr txBox="1"/>
          <p:nvPr/>
        </p:nvSpPr>
        <p:spPr>
          <a:xfrm>
            <a:off x="2516834" y="1860561"/>
            <a:ext cx="316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méthode </a:t>
            </a:r>
            <a:r>
              <a:rPr lang="fr-FR" dirty="0" err="1"/>
              <a:t>Shack</a:t>
            </a:r>
            <a:r>
              <a:rPr lang="fr-FR" dirty="0"/>
              <a:t>-Hartmann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4F5B7D06-E015-990F-992F-C9DCF863A108}"/>
              </a:ext>
            </a:extLst>
          </p:cNvPr>
          <p:cNvSpPr txBox="1">
            <a:spLocks/>
          </p:cNvSpPr>
          <p:nvPr/>
        </p:nvSpPr>
        <p:spPr>
          <a:xfrm>
            <a:off x="93921" y="101731"/>
            <a:ext cx="5740350" cy="13515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dirty="0"/>
              <a:t>III.  Mesure de la déformation d’un front d’onde avec la méthode inspirée de </a:t>
            </a:r>
            <a:r>
              <a:rPr lang="fr-FR" sz="2800" dirty="0" err="1"/>
              <a:t>Shack</a:t>
            </a:r>
            <a:r>
              <a:rPr lang="fr-FR" sz="2800" dirty="0"/>
              <a:t>-Hartmann</a:t>
            </a:r>
          </a:p>
        </p:txBody>
      </p:sp>
    </p:spTree>
    <p:extLst>
      <p:ext uri="{BB962C8B-B14F-4D97-AF65-F5344CB8AC3E}">
        <p14:creationId xmlns:p14="http://schemas.microsoft.com/office/powerpoint/2010/main" val="4016124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2167C-A523-4ACA-8E54-6B6FC3BF1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02" y="97106"/>
            <a:ext cx="5749785" cy="1544479"/>
          </a:xfrm>
        </p:spPr>
        <p:txBody>
          <a:bodyPr>
            <a:normAutofit fontScale="90000"/>
          </a:bodyPr>
          <a:lstStyle/>
          <a:p>
            <a:r>
              <a:rPr lang="fr-FR" sz="2800" dirty="0"/>
              <a:t>III.  Mesure de la déformation d’un front d’onde avec la méthode inspirée de </a:t>
            </a:r>
            <a:r>
              <a:rPr lang="fr-FR" sz="2800" dirty="0" err="1"/>
              <a:t>Shack</a:t>
            </a:r>
            <a:r>
              <a:rPr lang="fr-FR" sz="2800" dirty="0"/>
              <a:t>-Hartmann</a:t>
            </a:r>
            <a:br>
              <a:rPr lang="fr-FR" sz="2800" dirty="0"/>
            </a:br>
            <a:r>
              <a:rPr lang="fr-FR" sz="2800" dirty="0"/>
              <a:t>	a)  Expérience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8C01D8-82C1-4242-A5D5-F80C32992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6" t="18236" r="10919" b="48780"/>
          <a:stretch/>
        </p:blipFill>
        <p:spPr bwMode="auto">
          <a:xfrm>
            <a:off x="508003" y="2305052"/>
            <a:ext cx="2496050" cy="227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50B28F4-D6D2-45D9-A52F-A26763E7AFDC}"/>
              </a:ext>
            </a:extLst>
          </p:cNvPr>
          <p:cNvSpPr txBox="1"/>
          <p:nvPr/>
        </p:nvSpPr>
        <p:spPr>
          <a:xfrm>
            <a:off x="256202" y="4773447"/>
            <a:ext cx="318654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Observation </a:t>
            </a: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:</a:t>
            </a:r>
            <a:endParaRPr lang="fr-FR" sz="1350" dirty="0"/>
          </a:p>
          <a:p>
            <a:pPr algn="ctr"/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Le Rayon est dévié par le plastique par rapport à une trajectoire idéale</a:t>
            </a:r>
            <a:endParaRPr lang="fr-FR" sz="1350" dirty="0"/>
          </a:p>
          <a:p>
            <a:br>
              <a:rPr lang="fr-FR" sz="1350" dirty="0"/>
            </a:br>
            <a:endParaRPr lang="fr-FR" sz="135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771C15-5B88-4A51-ACA6-5FF723355DCA}"/>
              </a:ext>
            </a:extLst>
          </p:cNvPr>
          <p:cNvSpPr txBox="1"/>
          <p:nvPr/>
        </p:nvSpPr>
        <p:spPr>
          <a:xfrm>
            <a:off x="4206635" y="4835791"/>
            <a:ext cx="2427736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Montage : </a:t>
            </a:r>
            <a:endParaRPr lang="fr-FR" sz="135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Laser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Lentille convergente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Plastique : surface déformée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4E0A04-F629-C32A-BFA0-320903AE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545" y="1641585"/>
            <a:ext cx="1870710" cy="154447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1C0F9E-47B0-DD3A-2160-77D5F349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832" y="3291315"/>
            <a:ext cx="1861185" cy="15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F014C-F5F3-4E57-9C80-D318DA6E0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93" y="140433"/>
            <a:ext cx="6347713" cy="1734285"/>
          </a:xfrm>
        </p:spPr>
        <p:txBody>
          <a:bodyPr>
            <a:noAutofit/>
          </a:bodyPr>
          <a:lstStyle/>
          <a:p>
            <a:r>
              <a:rPr lang="fr-FR" sz="2800" dirty="0"/>
              <a:t>III.  Mesure de la déformation d’un front d’onde avec la méthode inspirée de </a:t>
            </a:r>
            <a:r>
              <a:rPr lang="fr-FR" sz="2800" dirty="0" err="1"/>
              <a:t>Shack</a:t>
            </a:r>
            <a:r>
              <a:rPr lang="fr-FR" sz="2800" dirty="0"/>
              <a:t>-Hartmann </a:t>
            </a:r>
            <a:br>
              <a:rPr lang="fr-FR" sz="2800" dirty="0"/>
            </a:br>
            <a:r>
              <a:rPr lang="fr-FR" sz="2800" dirty="0"/>
              <a:t>	b) Données obtenues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09DBF5-C105-D9B1-43D6-7A16C69B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761" y="2758060"/>
            <a:ext cx="1730198" cy="266359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A92494-4522-F829-5394-7DC91CC89E87}"/>
              </a:ext>
            </a:extLst>
          </p:cNvPr>
          <p:cNvSpPr txBox="1"/>
          <p:nvPr/>
        </p:nvSpPr>
        <p:spPr>
          <a:xfrm>
            <a:off x="498063" y="2115360"/>
            <a:ext cx="29521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sur la lentille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08DA83-2773-B5F4-8845-D29AC0840EEC}"/>
              </a:ext>
            </a:extLst>
          </p:cNvPr>
          <p:cNvSpPr txBox="1"/>
          <p:nvPr/>
        </p:nvSpPr>
        <p:spPr>
          <a:xfrm>
            <a:off x="4272999" y="2115360"/>
            <a:ext cx="32827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dans le plan focal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8E3E865-1107-45B2-C7AE-71FEF058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51" y="2477180"/>
            <a:ext cx="3231218" cy="336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8E669D-15B5-4CA1-A1B5-5DE42219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22" y="1686765"/>
            <a:ext cx="6447501" cy="990600"/>
          </a:xfrm>
        </p:spPr>
        <p:txBody>
          <a:bodyPr>
            <a:normAutofit/>
          </a:bodyPr>
          <a:lstStyle/>
          <a:p>
            <a:r>
              <a:rPr lang="fr-FR" sz="21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Modélisation de la déviation du faisceau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61F4BC-DE14-4953-4458-45DF4400A572}"/>
              </a:ext>
            </a:extLst>
          </p:cNvPr>
          <p:cNvSpPr txBox="1"/>
          <p:nvPr/>
        </p:nvSpPr>
        <p:spPr>
          <a:xfrm>
            <a:off x="614393" y="2327552"/>
            <a:ext cx="334700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On assimile localement le pochon à deux sphères concentriques de rayon différent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9F9561-2EEF-8B26-B865-4315FB605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308" y="2685343"/>
            <a:ext cx="2311718" cy="288178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DAEB2ED-F6D9-5FB7-521C-42E505724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2" y="3044591"/>
            <a:ext cx="3842386" cy="288179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DD8F5658-8ADA-97FB-34E7-DEF0A1B39DEC}"/>
              </a:ext>
            </a:extLst>
          </p:cNvPr>
          <p:cNvSpPr txBox="1">
            <a:spLocks/>
          </p:cNvSpPr>
          <p:nvPr/>
        </p:nvSpPr>
        <p:spPr>
          <a:xfrm>
            <a:off x="0" y="-201"/>
            <a:ext cx="6231050" cy="148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200" dirty="0"/>
              <a:t>III.  Mesure de la déformation d’un front d’onde 	</a:t>
            </a:r>
            <a:r>
              <a:rPr lang="fr-FR" sz="2400" dirty="0"/>
              <a:t>avec la méthode inspirée de</a:t>
            </a:r>
            <a:r>
              <a:rPr lang="fr-FR" sz="2200" dirty="0"/>
              <a:t> Shack-	Hartmann </a:t>
            </a:r>
            <a:br>
              <a:rPr lang="fr-FR" sz="2200" dirty="0"/>
            </a:br>
            <a:r>
              <a:rPr lang="fr-FR" sz="2200" dirty="0"/>
              <a:t>	b) Données obtenues</a:t>
            </a:r>
          </a:p>
        </p:txBody>
      </p:sp>
    </p:spTree>
    <p:extLst>
      <p:ext uri="{BB962C8B-B14F-4D97-AF65-F5344CB8AC3E}">
        <p14:creationId xmlns:p14="http://schemas.microsoft.com/office/powerpoint/2010/main" val="1944304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5DA35-7564-D14F-D677-FE885DBE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76" y="199082"/>
            <a:ext cx="6145711" cy="1781091"/>
          </a:xfrm>
        </p:spPr>
        <p:txBody>
          <a:bodyPr>
            <a:noAutofit/>
          </a:bodyPr>
          <a:lstStyle/>
          <a:p>
            <a:r>
              <a:rPr lang="fr-FR" sz="2800" dirty="0"/>
              <a:t>IV.  Traitement informatique du front 	d’onde reçu</a:t>
            </a:r>
            <a:br>
              <a:rPr lang="fr-FR" sz="2800" dirty="0"/>
            </a:br>
            <a:r>
              <a:rPr lang="fr-FR" sz="2800" dirty="0"/>
              <a:t>	a) Détermination du front d’onde 			aux points d’échantillonnage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1779377-23D9-DB20-1CC2-72BA84670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336" y="5338486"/>
            <a:ext cx="1783684" cy="4392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B3AB85-B1AE-00F6-2C5C-295819BA63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7431" y="2687865"/>
            <a:ext cx="1167903" cy="906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F995B8-5C23-D40B-DA62-A29F5333AD69}"/>
              </a:ext>
            </a:extLst>
          </p:cNvPr>
          <p:cNvSpPr/>
          <p:nvPr/>
        </p:nvSpPr>
        <p:spPr>
          <a:xfrm>
            <a:off x="1707431" y="2687865"/>
            <a:ext cx="1167903" cy="91244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A5564CD-4064-3DE7-C5BC-9B828CAFE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500" y="2511620"/>
            <a:ext cx="2841408" cy="23155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601855-CD2B-B324-B3BA-546D3DDA9FCF}"/>
              </a:ext>
            </a:extLst>
          </p:cNvPr>
          <p:cNvSpPr/>
          <p:nvPr/>
        </p:nvSpPr>
        <p:spPr>
          <a:xfrm>
            <a:off x="4327528" y="2997204"/>
            <a:ext cx="301625" cy="23177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7468AF8-5EA2-3C66-BD8A-309CE5981E7D}"/>
              </a:ext>
            </a:extLst>
          </p:cNvPr>
          <p:cNvCxnSpPr>
            <a:cxnSpLocks/>
          </p:cNvCxnSpPr>
          <p:nvPr/>
        </p:nvCxnSpPr>
        <p:spPr>
          <a:xfrm>
            <a:off x="2875335" y="2682111"/>
            <a:ext cx="1458614" cy="31246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22903729-62E1-2678-1BF7-243D5FD8B611}"/>
              </a:ext>
            </a:extLst>
          </p:cNvPr>
          <p:cNvCxnSpPr>
            <a:cxnSpLocks/>
          </p:cNvCxnSpPr>
          <p:nvPr/>
        </p:nvCxnSpPr>
        <p:spPr>
          <a:xfrm flipV="1">
            <a:off x="2875335" y="3228978"/>
            <a:ext cx="1458614" cy="37133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91F113CD-C8B5-F428-523B-9CB77BDA280E}"/>
              </a:ext>
            </a:extLst>
          </p:cNvPr>
          <p:cNvSpPr txBox="1"/>
          <p:nvPr/>
        </p:nvSpPr>
        <p:spPr>
          <a:xfrm>
            <a:off x="2088191" y="5061484"/>
            <a:ext cx="34088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Détermination de la pente de la surface :</a:t>
            </a:r>
          </a:p>
        </p:txBody>
      </p:sp>
    </p:spTree>
    <p:extLst>
      <p:ext uri="{BB962C8B-B14F-4D97-AF65-F5344CB8AC3E}">
        <p14:creationId xmlns:p14="http://schemas.microsoft.com/office/powerpoint/2010/main" val="824912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3820C45E-7574-7441-4BCE-7CB7302C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3711" y="2322044"/>
            <a:ext cx="2548028" cy="2382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6B9427-39B9-38E6-C8A8-EBF82CA2C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61" y="5043216"/>
            <a:ext cx="6125324" cy="420058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5305588A-5753-533C-0995-8BE63985E16D}"/>
              </a:ext>
            </a:extLst>
          </p:cNvPr>
          <p:cNvSpPr txBox="1">
            <a:spLocks/>
          </p:cNvSpPr>
          <p:nvPr/>
        </p:nvSpPr>
        <p:spPr>
          <a:xfrm>
            <a:off x="0" y="3547"/>
            <a:ext cx="6145711" cy="13911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14350" indent="-5143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</a:p>
          <a:p>
            <a:pPr marL="914400" lvl="1" indent="-457200">
              <a:buFont typeface="+mj-lt"/>
              <a:buAutoNum type="alphaLcParenR"/>
            </a:pPr>
            <a:r>
              <a:rPr lang="fr-FR" sz="2200" dirty="0">
                <a:solidFill>
                  <a:schemeClr val="accent1"/>
                </a:solidFill>
              </a:rPr>
              <a:t>Détermination du front d’onde aux points d’échantillonnage</a:t>
            </a:r>
          </a:p>
        </p:txBody>
      </p:sp>
    </p:spTree>
    <p:extLst>
      <p:ext uri="{BB962C8B-B14F-4D97-AF65-F5344CB8AC3E}">
        <p14:creationId xmlns:p14="http://schemas.microsoft.com/office/powerpoint/2010/main" val="1850331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0BC0-462F-4C56-A62D-862843C9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559826" cy="1411358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4"/>
            </a:pPr>
            <a:r>
              <a:rPr lang="fr-FR" sz="2800" dirty="0"/>
              <a:t>Traitement informatique du front d’onde reçu</a:t>
            </a:r>
            <a:br>
              <a:rPr lang="fr-FR" sz="2800" dirty="0"/>
            </a:br>
            <a:r>
              <a:rPr lang="fr-FR" sz="2800" dirty="0"/>
              <a:t>b) Interpolation de Lagrange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ED563C-C33B-4FBF-8AD0-AE31F96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895" y="3686023"/>
            <a:ext cx="2200275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5A6B8E-4698-4478-A018-D1678E60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065" y="3674912"/>
            <a:ext cx="2007394" cy="69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9B306A5-DD30-4B50-9E06-997F1B82C55E}"/>
              </a:ext>
            </a:extLst>
          </p:cNvPr>
          <p:cNvSpPr txBox="1"/>
          <p:nvPr/>
        </p:nvSpPr>
        <p:spPr>
          <a:xfrm>
            <a:off x="1463262" y="4521494"/>
            <a:ext cx="18117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Interpolateur selon 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C6A334-272B-4014-9310-4478066CA3FF}"/>
              </a:ext>
            </a:extLst>
          </p:cNvPr>
          <p:cNvSpPr txBox="1"/>
          <p:nvPr/>
        </p:nvSpPr>
        <p:spPr>
          <a:xfrm>
            <a:off x="4156993" y="4504039"/>
            <a:ext cx="18101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Interpolateur selon 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1D010E-3B77-A4E2-121A-8235755F6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717" y="2490288"/>
            <a:ext cx="3769625" cy="61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5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3E894-1670-48F0-AFE8-F33C48E65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013" y="1622226"/>
            <a:ext cx="2745152" cy="292581"/>
          </a:xfrm>
        </p:spPr>
        <p:txBody>
          <a:bodyPr>
            <a:noAutofit/>
          </a:bodyPr>
          <a:lstStyle/>
          <a:p>
            <a:r>
              <a:rPr lang="fr-FR" sz="1350" b="1" u="sng" dirty="0">
                <a:solidFill>
                  <a:schemeClr val="tx1"/>
                </a:solidFill>
                <a:latin typeface="+mn-lt"/>
              </a:rPr>
              <a:t>Reconstitution du front d’onde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9280E7C-2D47-4497-BFD4-EBDBC5AEC7B6}"/>
              </a:ext>
            </a:extLst>
          </p:cNvPr>
          <p:cNvGrpSpPr/>
          <p:nvPr/>
        </p:nvGrpSpPr>
        <p:grpSpPr>
          <a:xfrm>
            <a:off x="5106843" y="5056744"/>
            <a:ext cx="421740" cy="207090"/>
            <a:chOff x="6809124" y="5599325"/>
            <a:chExt cx="5623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14:cNvPr>
                <p14:cNvContentPartPr/>
                <p14:nvPr/>
              </p14:nvContentPartPr>
              <p14:xfrm>
                <a:off x="6809124" y="5748365"/>
                <a:ext cx="7920" cy="1584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6484" y="5685725"/>
                  <a:ext cx="13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14:cNvPr>
                <p14:cNvContentPartPr/>
                <p14:nvPr/>
              </p14:nvContentPartPr>
              <p14:xfrm>
                <a:off x="6810204" y="5599325"/>
                <a:ext cx="561240" cy="27612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7564" y="5536685"/>
                  <a:ext cx="686880" cy="40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14:cNvPr>
              <p14:cNvContentPartPr/>
              <p14:nvPr/>
            </p14:nvContentPartPr>
            <p14:xfrm>
              <a:off x="1961073" y="5218744"/>
              <a:ext cx="491940" cy="21384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98142" y="5155744"/>
                <a:ext cx="617442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14:cNvPr>
              <p14:cNvContentPartPr/>
              <p14:nvPr/>
            </p14:nvContentPartPr>
            <p14:xfrm>
              <a:off x="1057383" y="3795304"/>
              <a:ext cx="7830" cy="13473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5099" y="3732430"/>
                <a:ext cx="132042" cy="260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14:cNvPr>
              <p14:cNvContentPartPr/>
              <p14:nvPr/>
            </p14:nvContentPartPr>
            <p14:xfrm>
              <a:off x="2821833" y="2753644"/>
              <a:ext cx="1620" cy="27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65133" y="2706394"/>
                <a:ext cx="114696" cy="945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Image 15">
            <a:extLst>
              <a:ext uri="{FF2B5EF4-FFF2-40B4-BE49-F238E27FC236}">
                <a16:creationId xmlns:a16="http://schemas.microsoft.com/office/drawing/2014/main" id="{A039CF07-6997-3930-A4F1-CC9A43EE76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091" y="3149691"/>
            <a:ext cx="2122004" cy="217597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E4F6C00-4FED-C2C5-BE15-F009F7F914A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r="23934"/>
          <a:stretch/>
        </p:blipFill>
        <p:spPr>
          <a:xfrm>
            <a:off x="508003" y="2388327"/>
            <a:ext cx="3315704" cy="31552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82C3D94-A904-915A-2F76-D464D4EF976C}"/>
              </a:ext>
            </a:extLst>
          </p:cNvPr>
          <p:cNvSpPr txBox="1"/>
          <p:nvPr/>
        </p:nvSpPr>
        <p:spPr>
          <a:xfrm>
            <a:off x="4337233" y="2070584"/>
            <a:ext cx="196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Le front d’onde interpolé « ressemble » au pochon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236B914-BBB8-FF3D-AD89-C9B6D5F4AB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299010" cy="1140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b) Interpolation de Lagrange</a:t>
            </a:r>
          </a:p>
        </p:txBody>
      </p:sp>
    </p:spTree>
    <p:extLst>
      <p:ext uri="{BB962C8B-B14F-4D97-AF65-F5344CB8AC3E}">
        <p14:creationId xmlns:p14="http://schemas.microsoft.com/office/powerpoint/2010/main" val="358361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FA8B22D-2EA0-1EBB-9A1F-F08078DE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590" y="4231742"/>
            <a:ext cx="3504248" cy="5967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4BE8033-9754-AAB0-41E5-1731FE84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24" y="4303463"/>
            <a:ext cx="3165029" cy="45329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2F74A4-6095-D88C-4B56-937697805C8F}"/>
              </a:ext>
            </a:extLst>
          </p:cNvPr>
          <p:cNvSpPr txBox="1"/>
          <p:nvPr/>
        </p:nvSpPr>
        <p:spPr>
          <a:xfrm>
            <a:off x="2321194" y="3649495"/>
            <a:ext cx="29521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 d’ordre n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4C6396-9A68-1ECC-A8C9-DB322BB67F3A}"/>
              </a:ext>
            </a:extLst>
          </p:cNvPr>
          <p:cNvSpPr txBox="1"/>
          <p:nvPr/>
        </p:nvSpPr>
        <p:spPr>
          <a:xfrm>
            <a:off x="2321194" y="4925053"/>
            <a:ext cx="286479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 = nombre de méridiens affectés</a:t>
            </a:r>
          </a:p>
          <a:p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 = ordre du polynôme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37626FA9-AFCB-8210-C35D-94671A5D3B7D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6877878" cy="18281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800" dirty="0"/>
              <a:t>Traitement informatique du front d’onde reçu</a:t>
            </a:r>
            <a:br>
              <a:rPr lang="fr-FR" sz="2800" dirty="0"/>
            </a:br>
            <a:r>
              <a:rPr lang="fr-FR" sz="2800" dirty="0"/>
              <a:t>c) Caractérisation de la déformation du front d’onde obtenu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D9E8384-4F15-990D-8769-C90BC2511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24" y="1996412"/>
            <a:ext cx="52863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43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8CA24-19C3-F17E-4958-0C75735B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72" y="175336"/>
            <a:ext cx="2145746" cy="629734"/>
          </a:xfrm>
        </p:spPr>
        <p:txBody>
          <a:bodyPr>
            <a:normAutofit fontScale="90000"/>
          </a:bodyPr>
          <a:lstStyle/>
          <a:p>
            <a:r>
              <a:rPr lang="fr-FR" dirty="0"/>
              <a:t>Objectifs</a:t>
            </a:r>
          </a:p>
        </p:txBody>
      </p:sp>
      <p:pic>
        <p:nvPicPr>
          <p:cNvPr id="7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8C420867-B2B9-A611-BA83-C4D56F835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67" y="1747149"/>
            <a:ext cx="4062646" cy="179846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64B8841-5F98-FF20-9629-BE188953210D}"/>
              </a:ext>
            </a:extLst>
          </p:cNvPr>
          <p:cNvSpPr txBox="1"/>
          <p:nvPr/>
        </p:nvSpPr>
        <p:spPr>
          <a:xfrm>
            <a:off x="4288285" y="3611505"/>
            <a:ext cx="16746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84">
              <a:defRPr/>
            </a:pPr>
            <a:r>
              <a:rPr lang="fr-FR" sz="900" dirty="0">
                <a:solidFill>
                  <a:prstClr val="black"/>
                </a:solidFill>
                <a:latin typeface="Trebuchet MS" panose="020B0603020202020204"/>
              </a:rPr>
              <a:t>Source : cliniquelamartine.fr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4B244BA-2F31-554D-F829-E1E210EDC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48" y="4487692"/>
            <a:ext cx="1829484" cy="14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8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78AC3899-C459-20DE-B767-15D49FAD7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10" y="2023967"/>
            <a:ext cx="2459556" cy="184466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A827E74-79AA-BB61-8F58-9C200A802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48" y="1841712"/>
            <a:ext cx="1761469" cy="132110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2170EF6-FAB5-47D0-B0B1-47F2ECC5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639" y="2555537"/>
            <a:ext cx="2716449" cy="271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5B0F3C0-2F1E-49CC-8F5C-754D73AF888A}"/>
              </a:ext>
            </a:extLst>
          </p:cNvPr>
          <p:cNvSpPr txBox="1"/>
          <p:nvPr/>
        </p:nvSpPr>
        <p:spPr>
          <a:xfrm>
            <a:off x="1824713" y="1349244"/>
            <a:ext cx="437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polynômes de Zernike en physique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44D274E-1A26-42B2-B36E-B008DB65F16A}"/>
              </a:ext>
            </a:extLst>
          </p:cNvPr>
          <p:cNvCxnSpPr>
            <a:cxnSpLocks/>
          </p:cNvCxnSpPr>
          <p:nvPr/>
        </p:nvCxnSpPr>
        <p:spPr>
          <a:xfrm flipH="1" flipV="1">
            <a:off x="2295331" y="3237722"/>
            <a:ext cx="999711" cy="2979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9FE2977-00B0-4FE5-9405-7871D3B84C9A}"/>
              </a:ext>
            </a:extLst>
          </p:cNvPr>
          <p:cNvCxnSpPr>
            <a:cxnSpLocks/>
          </p:cNvCxnSpPr>
          <p:nvPr/>
        </p:nvCxnSpPr>
        <p:spPr>
          <a:xfrm flipV="1">
            <a:off x="4456090" y="2743200"/>
            <a:ext cx="954980" cy="4062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itre 1">
            <a:extLst>
              <a:ext uri="{FF2B5EF4-FFF2-40B4-BE49-F238E27FC236}">
                <a16:creationId xmlns:a16="http://schemas.microsoft.com/office/drawing/2014/main" id="{D0CBFB4A-37A5-29F7-F656-5F07549D9EA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83D3A66-D670-8DA1-3167-E29E874A552D}"/>
              </a:ext>
            </a:extLst>
          </p:cNvPr>
          <p:cNvSpPr txBox="1"/>
          <p:nvPr/>
        </p:nvSpPr>
        <p:spPr>
          <a:xfrm>
            <a:off x="4169083" y="5271986"/>
            <a:ext cx="1247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Source : Pinterest.com</a:t>
            </a:r>
          </a:p>
        </p:txBody>
      </p:sp>
    </p:spTree>
    <p:extLst>
      <p:ext uri="{BB962C8B-B14F-4D97-AF65-F5344CB8AC3E}">
        <p14:creationId xmlns:p14="http://schemas.microsoft.com/office/powerpoint/2010/main" val="2600506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49510-FD00-D5BE-42F3-0629A38D6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60" y="1510349"/>
            <a:ext cx="6347713" cy="756289"/>
          </a:xfrm>
        </p:spPr>
        <p:txBody>
          <a:bodyPr>
            <a:normAutofit/>
          </a:bodyPr>
          <a:lstStyle/>
          <a:p>
            <a:pPr algn="ctr"/>
            <a:r>
              <a:rPr lang="fr-FR" sz="1500" b="1" u="sng" dirty="0">
                <a:solidFill>
                  <a:schemeClr val="tx1"/>
                </a:solidFill>
              </a:rPr>
              <a:t>Décomposition de la déformation du front d’onde sur la base de Zernike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AD94F24-FF3C-4D6A-5BE0-59B284D1E2D8}"/>
              </a:ext>
            </a:extLst>
          </p:cNvPr>
          <p:cNvSpPr txBox="1"/>
          <p:nvPr/>
        </p:nvSpPr>
        <p:spPr>
          <a:xfrm>
            <a:off x="1419249" y="2392349"/>
            <a:ext cx="1396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Produit scalaire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D6602-0869-4B5C-F529-C6F31747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57" y="2692431"/>
            <a:ext cx="3261760" cy="470111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71F7C40-15F1-53AC-7AB3-2BC492D0F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105" y="4277810"/>
            <a:ext cx="1507117" cy="150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AA85A6-2A4F-D678-386D-C4EEABF02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6" y="4137124"/>
            <a:ext cx="2384654" cy="1788491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E7F499A-5B03-03A9-A735-1B6051538AC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815657" y="3154380"/>
            <a:ext cx="1511448" cy="18769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1F45D2A-4A66-7344-9B14-8D3604A77EB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117453" y="3154380"/>
            <a:ext cx="208304" cy="982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1">
            <a:extLst>
              <a:ext uri="{FF2B5EF4-FFF2-40B4-BE49-F238E27FC236}">
                <a16:creationId xmlns:a16="http://schemas.microsoft.com/office/drawing/2014/main" id="{9743CDE5-0AD9-9A1A-86CC-320CB37C537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2479355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497" y="1728117"/>
            <a:ext cx="4552512" cy="311889"/>
          </a:xfrm>
        </p:spPr>
        <p:txBody>
          <a:bodyPr>
            <a:normAutofit fontScale="90000"/>
          </a:bodyPr>
          <a:lstStyle/>
          <a:p>
            <a:r>
              <a:rPr lang="fr-FR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0 et 1</a:t>
            </a:r>
            <a:endParaRPr lang="fr-FR" sz="15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29B59DD-FEB3-578C-5A3D-FF74D7171C73}"/>
              </a:ext>
            </a:extLst>
          </p:cNvPr>
          <p:cNvSpPr txBox="1">
            <a:spLocks/>
          </p:cNvSpPr>
          <p:nvPr/>
        </p:nvSpPr>
        <p:spPr>
          <a:xfrm>
            <a:off x="1638262" y="4708243"/>
            <a:ext cx="818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31D3ACC-D8BE-768C-E9C2-E8BCDBD6183F}"/>
              </a:ext>
            </a:extLst>
          </p:cNvPr>
          <p:cNvSpPr txBox="1"/>
          <p:nvPr/>
        </p:nvSpPr>
        <p:spPr>
          <a:xfrm>
            <a:off x="4743104" y="3224083"/>
            <a:ext cx="8616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1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EB03CC7-B6C7-5013-D3A8-00F180DBFA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7043AF-F911-1012-ABC9-7761F6308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80" y="2560645"/>
            <a:ext cx="2569386" cy="192704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64564F3-19BB-A2ED-6847-08E8E26A8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21" y="3524165"/>
            <a:ext cx="2569386" cy="192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507" y="1970432"/>
            <a:ext cx="3984486" cy="365263"/>
          </a:xfrm>
        </p:spPr>
        <p:txBody>
          <a:bodyPr>
            <a:normAutofit/>
          </a:bodyPr>
          <a:lstStyle/>
          <a:p>
            <a:r>
              <a:rPr lang="fr-FR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 2</a:t>
            </a:r>
            <a:endParaRPr lang="fr-FR" sz="150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68615E7-D30F-9584-0C25-35636378216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0683E8F-12F7-66AB-732D-B9DEA7F46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108" y="2529721"/>
            <a:ext cx="3407284" cy="25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99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140" y="1538637"/>
            <a:ext cx="4391157" cy="315566"/>
          </a:xfrm>
        </p:spPr>
        <p:txBody>
          <a:bodyPr>
            <a:normAutofit fontScale="90000"/>
          </a:bodyPr>
          <a:lstStyle/>
          <a:p>
            <a:r>
              <a:rPr lang="fr-FR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3 et 4</a:t>
            </a:r>
            <a:endParaRPr lang="fr-FR" sz="15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3EA621B-6A77-31C0-B7CE-C67B00F6295F}"/>
              </a:ext>
            </a:extLst>
          </p:cNvPr>
          <p:cNvSpPr txBox="1"/>
          <p:nvPr/>
        </p:nvSpPr>
        <p:spPr>
          <a:xfrm>
            <a:off x="1943491" y="4302100"/>
            <a:ext cx="8033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B5D4FF-A361-26D4-DFAF-10CD121DA156}"/>
              </a:ext>
            </a:extLst>
          </p:cNvPr>
          <p:cNvSpPr txBox="1"/>
          <p:nvPr/>
        </p:nvSpPr>
        <p:spPr>
          <a:xfrm>
            <a:off x="5113246" y="3091021"/>
            <a:ext cx="8464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4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3BD77C60-6727-F8E3-CB17-4B624F49069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43E64EE-FFA2-EB06-A68A-F4AF6DE37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19" y="2126848"/>
            <a:ext cx="2736865" cy="205264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2580594-0C0D-BB21-BF23-E267D60E2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016" y="3601597"/>
            <a:ext cx="2736865" cy="205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29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27E90D-33B7-2CED-F37A-3AA68301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43" y="1213470"/>
            <a:ext cx="6447501" cy="990600"/>
          </a:xfrm>
        </p:spPr>
        <p:txBody>
          <a:bodyPr>
            <a:normAutofit/>
          </a:bodyPr>
          <a:lstStyle/>
          <a:p>
            <a:pPr algn="ctr"/>
            <a:r>
              <a:rPr lang="fr-FR" sz="21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Projection sur la base des Polynômes de Zernike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4AD5A5C-4F7F-A8B2-3509-81B30782BBEB}"/>
              </a:ext>
            </a:extLst>
          </p:cNvPr>
          <p:cNvSpPr txBox="1"/>
          <p:nvPr/>
        </p:nvSpPr>
        <p:spPr>
          <a:xfrm>
            <a:off x="3441149" y="3267417"/>
            <a:ext cx="10278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/>
              <a:t>Résultats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DDD591A-A74C-85E6-32DE-322575FBD1B9}"/>
              </a:ext>
            </a:extLst>
          </p:cNvPr>
          <p:cNvCxnSpPr>
            <a:cxnSpLocks/>
          </p:cNvCxnSpPr>
          <p:nvPr/>
        </p:nvCxnSpPr>
        <p:spPr>
          <a:xfrm flipH="1" flipV="1">
            <a:off x="4151314" y="4337974"/>
            <a:ext cx="361336" cy="115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0215739B-B421-F8AE-5855-E18A5E411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8" y="1708770"/>
            <a:ext cx="2384654" cy="1788491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C24A5F43-C2C2-B64E-8EE4-D62B60542C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D06D18A-9B69-6BE1-2D13-2BEEBB781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82" y="3625463"/>
            <a:ext cx="3031772" cy="303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372EF79-6D00-3DD2-33EE-CC6F12DE2427}"/>
              </a:ext>
            </a:extLst>
          </p:cNvPr>
          <p:cNvSpPr txBox="1"/>
          <p:nvPr/>
        </p:nvSpPr>
        <p:spPr>
          <a:xfrm>
            <a:off x="4331982" y="3718784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0,019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A8B04CA-4A46-60D0-3AD7-DD78812CD0B8}"/>
              </a:ext>
            </a:extLst>
          </p:cNvPr>
          <p:cNvSpPr txBox="1"/>
          <p:nvPr/>
        </p:nvSpPr>
        <p:spPr>
          <a:xfrm>
            <a:off x="3365193" y="4195622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0,005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22CD681-654A-B092-7941-D2DF17DB5058}"/>
              </a:ext>
            </a:extLst>
          </p:cNvPr>
          <p:cNvSpPr txBox="1"/>
          <p:nvPr/>
        </p:nvSpPr>
        <p:spPr>
          <a:xfrm>
            <a:off x="3865290" y="4195622"/>
            <a:ext cx="706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0,021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EA2DC8-BC78-3EEC-D0BA-330BE13DBC7F}"/>
              </a:ext>
            </a:extLst>
          </p:cNvPr>
          <p:cNvSpPr txBox="1"/>
          <p:nvPr/>
        </p:nvSpPr>
        <p:spPr>
          <a:xfrm>
            <a:off x="3062673" y="4703238"/>
            <a:ext cx="8026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/>
              <a:t>-0,024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D4E5F5-26A5-7AE4-B5BC-7258D865D506}"/>
              </a:ext>
            </a:extLst>
          </p:cNvPr>
          <p:cNvSpPr txBox="1"/>
          <p:nvPr/>
        </p:nvSpPr>
        <p:spPr>
          <a:xfrm>
            <a:off x="3607857" y="4703238"/>
            <a:ext cx="724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-</a:t>
            </a:r>
            <a:r>
              <a:rPr lang="fr-FR" sz="1300" dirty="0"/>
              <a:t>0,012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A2EBF0F-90DA-86E9-66DC-0A17FB1626CD}"/>
              </a:ext>
            </a:extLst>
          </p:cNvPr>
          <p:cNvSpPr txBox="1"/>
          <p:nvPr/>
        </p:nvSpPr>
        <p:spPr>
          <a:xfrm>
            <a:off x="4151314" y="4700487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/>
              <a:t>-</a:t>
            </a:r>
            <a:r>
              <a:rPr lang="fr-FR" sz="1300" dirty="0"/>
              <a:t>0,002</a:t>
            </a:r>
            <a:endParaRPr lang="fr-FR" sz="13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2A9D43E-254A-BA8D-BC80-14F8C9C3B5CB}"/>
              </a:ext>
            </a:extLst>
          </p:cNvPr>
          <p:cNvSpPr txBox="1"/>
          <p:nvPr/>
        </p:nvSpPr>
        <p:spPr>
          <a:xfrm>
            <a:off x="2814057" y="5202453"/>
            <a:ext cx="7241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/>
              <a:t>-0,019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90C09C0-563C-E70B-4E1F-096A104CCB36}"/>
              </a:ext>
            </a:extLst>
          </p:cNvPr>
          <p:cNvSpPr txBox="1"/>
          <p:nvPr/>
        </p:nvSpPr>
        <p:spPr>
          <a:xfrm>
            <a:off x="3330728" y="5202453"/>
            <a:ext cx="6976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-0,021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278226D-19A4-74D5-DF5F-57572BD63C98}"/>
              </a:ext>
            </a:extLst>
          </p:cNvPr>
          <p:cNvSpPr txBox="1"/>
          <p:nvPr/>
        </p:nvSpPr>
        <p:spPr>
          <a:xfrm>
            <a:off x="3872008" y="5202453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0,010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89CBCB2-24BB-2A20-6A71-EA2BABC5AD6D}"/>
              </a:ext>
            </a:extLst>
          </p:cNvPr>
          <p:cNvSpPr txBox="1"/>
          <p:nvPr/>
        </p:nvSpPr>
        <p:spPr>
          <a:xfrm>
            <a:off x="4402817" y="5199702"/>
            <a:ext cx="5982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/>
              <a:t>0,015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64ABC4A-3483-FAD7-DA16-D2E53D4B59AF}"/>
              </a:ext>
            </a:extLst>
          </p:cNvPr>
          <p:cNvSpPr txBox="1"/>
          <p:nvPr/>
        </p:nvSpPr>
        <p:spPr>
          <a:xfrm>
            <a:off x="2578869" y="5696282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0,007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D82676F-C9AE-D023-6132-F92A5407FD0B}"/>
              </a:ext>
            </a:extLst>
          </p:cNvPr>
          <p:cNvSpPr txBox="1"/>
          <p:nvPr/>
        </p:nvSpPr>
        <p:spPr>
          <a:xfrm>
            <a:off x="3112461" y="5696282"/>
            <a:ext cx="6573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0,010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3A10BBD-B799-BF6E-7C75-1DDF7C6ABF6C}"/>
              </a:ext>
            </a:extLst>
          </p:cNvPr>
          <p:cNvSpPr txBox="1"/>
          <p:nvPr/>
        </p:nvSpPr>
        <p:spPr>
          <a:xfrm>
            <a:off x="3600087" y="5696282"/>
            <a:ext cx="660358" cy="29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CFAFDE5-6CF7-81A6-8CA1-D2792EBFEB39}"/>
              </a:ext>
            </a:extLst>
          </p:cNvPr>
          <p:cNvSpPr txBox="1"/>
          <p:nvPr/>
        </p:nvSpPr>
        <p:spPr>
          <a:xfrm>
            <a:off x="4093489" y="5696282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0,008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647C90F-B5DF-DF55-5176-7647DF5325EE}"/>
              </a:ext>
            </a:extLst>
          </p:cNvPr>
          <p:cNvSpPr txBox="1"/>
          <p:nvPr/>
        </p:nvSpPr>
        <p:spPr>
          <a:xfrm>
            <a:off x="4601164" y="5696282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0,005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BA8F7C3-28A0-90DF-5301-0948F3C18F84}"/>
              </a:ext>
            </a:extLst>
          </p:cNvPr>
          <p:cNvSpPr txBox="1"/>
          <p:nvPr/>
        </p:nvSpPr>
        <p:spPr>
          <a:xfrm>
            <a:off x="2343775" y="6190111"/>
            <a:ext cx="65915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0,016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58614DC-F0D2-D9FE-89E7-56754919F8C2}"/>
              </a:ext>
            </a:extLst>
          </p:cNvPr>
          <p:cNvSpPr txBox="1"/>
          <p:nvPr/>
        </p:nvSpPr>
        <p:spPr>
          <a:xfrm>
            <a:off x="2908446" y="6190111"/>
            <a:ext cx="5982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/>
              <a:t>0,013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B71A032-75FD-361D-4DF0-DC2B6949A637}"/>
              </a:ext>
            </a:extLst>
          </p:cNvPr>
          <p:cNvSpPr txBox="1"/>
          <p:nvPr/>
        </p:nvSpPr>
        <p:spPr>
          <a:xfrm>
            <a:off x="3404441" y="6192021"/>
            <a:ext cx="5982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/>
              <a:t>0,012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2894D62-D9D2-5DAF-ACB5-9DA55B8F6012}"/>
              </a:ext>
            </a:extLst>
          </p:cNvPr>
          <p:cNvSpPr txBox="1"/>
          <p:nvPr/>
        </p:nvSpPr>
        <p:spPr>
          <a:xfrm>
            <a:off x="3889450" y="6190111"/>
            <a:ext cx="7794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0,011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544D080-4650-6A79-8D1F-79060BD89F30}"/>
              </a:ext>
            </a:extLst>
          </p:cNvPr>
          <p:cNvSpPr txBox="1"/>
          <p:nvPr/>
        </p:nvSpPr>
        <p:spPr>
          <a:xfrm>
            <a:off x="4341903" y="6187360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0,003</a:t>
            </a:r>
            <a:endParaRPr lang="fr-FR" sz="1300" b="1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A3F9781-658F-DD94-9D74-9CBF89E61FDF}"/>
              </a:ext>
            </a:extLst>
          </p:cNvPr>
          <p:cNvSpPr txBox="1"/>
          <p:nvPr/>
        </p:nvSpPr>
        <p:spPr>
          <a:xfrm>
            <a:off x="4916023" y="6192021"/>
            <a:ext cx="5357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2e-4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135E6F80-965A-2D79-29A5-D427F7B83D8F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4002682" y="3857283"/>
            <a:ext cx="32930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 33">
            <a:extLst>
              <a:ext uri="{FF2B5EF4-FFF2-40B4-BE49-F238E27FC236}">
                <a16:creationId xmlns:a16="http://schemas.microsoft.com/office/drawing/2014/main" id="{0FCC0FF9-ECE9-E916-D73A-4E282A55B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937" y="1708771"/>
            <a:ext cx="2384654" cy="1788490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9789B5AE-3A01-D215-81D5-D17618DC54B0}"/>
              </a:ext>
            </a:extLst>
          </p:cNvPr>
          <p:cNvSpPr txBox="1"/>
          <p:nvPr/>
        </p:nvSpPr>
        <p:spPr>
          <a:xfrm>
            <a:off x="1584156" y="3590582"/>
            <a:ext cx="71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Réel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B8D05E8-5776-A8DF-DF14-AAFE6ACBD2A2}"/>
              </a:ext>
            </a:extLst>
          </p:cNvPr>
          <p:cNvSpPr txBox="1"/>
          <p:nvPr/>
        </p:nvSpPr>
        <p:spPr>
          <a:xfrm>
            <a:off x="4936172" y="3564035"/>
            <a:ext cx="1788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Projeté jusqu’à l’ordre 5</a:t>
            </a:r>
          </a:p>
        </p:txBody>
      </p:sp>
    </p:spTree>
    <p:extLst>
      <p:ext uri="{BB962C8B-B14F-4D97-AF65-F5344CB8AC3E}">
        <p14:creationId xmlns:p14="http://schemas.microsoft.com/office/powerpoint/2010/main" val="2060116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539DB4-6C60-280F-86F6-BDE2E7B6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893C43-955F-2233-9F8D-B248B6C55486}"/>
              </a:ext>
            </a:extLst>
          </p:cNvPr>
          <p:cNvSpPr txBox="1"/>
          <p:nvPr/>
        </p:nvSpPr>
        <p:spPr>
          <a:xfrm>
            <a:off x="1215822" y="2305051"/>
            <a:ext cx="503185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84">
              <a:defRPr/>
            </a:pPr>
            <a:r>
              <a:rPr lang="fr-FR" sz="1350" dirty="0">
                <a:solidFill>
                  <a:prstClr val="black"/>
                </a:solidFill>
                <a:latin typeface="Trebuchet MS" panose="020B0603020202020204"/>
              </a:rPr>
              <a:t>Mesure précise des défauts :</a:t>
            </a:r>
          </a:p>
          <a:p>
            <a:pPr marL="214303" indent="-214303" defTabSz="342884">
              <a:buFont typeface="Symbol" panose="05050102010706020507" pitchFamily="18" charset="2"/>
              <a:buChar char="Þ"/>
              <a:defRPr/>
            </a:pPr>
            <a:r>
              <a:rPr lang="fr-FR" sz="1350" dirty="0">
                <a:solidFill>
                  <a:prstClr val="black"/>
                </a:solidFill>
                <a:latin typeface="Trebuchet MS" panose="020B0603020202020204"/>
              </a:rPr>
              <a:t>Elaboration d’une correction OU changement de la position du rayon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5A2FF04-0F74-A064-EC2B-CDA2E31EA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80" y="3020632"/>
            <a:ext cx="2922342" cy="244195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8C0C9D0-716F-B627-3971-D9C56E367D46}"/>
              </a:ext>
            </a:extLst>
          </p:cNvPr>
          <p:cNvSpPr txBox="1"/>
          <p:nvPr/>
        </p:nvSpPr>
        <p:spPr>
          <a:xfrm>
            <a:off x="3783455" y="5462589"/>
            <a:ext cx="13805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/>
              <a:t>Source : media4.obspm.fr</a:t>
            </a:r>
          </a:p>
        </p:txBody>
      </p:sp>
    </p:spTree>
    <p:extLst>
      <p:ext uri="{BB962C8B-B14F-4D97-AF65-F5344CB8AC3E}">
        <p14:creationId xmlns:p14="http://schemas.microsoft.com/office/powerpoint/2010/main" val="2437872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4F9DB5-48DD-940C-386D-F3F4EC9BB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509" y="2778967"/>
            <a:ext cx="2152261" cy="650033"/>
          </a:xfrm>
        </p:spPr>
        <p:txBody>
          <a:bodyPr>
            <a:noAutofit/>
          </a:bodyPr>
          <a:lstStyle/>
          <a:p>
            <a:r>
              <a:rPr lang="fr-FR" sz="4000" dirty="0"/>
              <a:t>Annexes</a:t>
            </a:r>
          </a:p>
        </p:txBody>
      </p:sp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3DF8DE89-CD58-C2F4-73EC-CF2883812D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112788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0" progId="FoxitReader.Document">
                  <p:embed/>
                </p:oleObj>
              </mc:Choice>
              <mc:Fallback>
                <p:oleObj name="PDF" r:id="rId2" imgW="0" imgH="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/>
                    <p:spPr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4323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5B36C0D-22D0-FEC3-FFDB-AC7BF10C2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657225"/>
            <a:ext cx="5591175" cy="29146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A2F2CE7-B9D4-383B-11A7-F08C1B436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4" y="3571875"/>
            <a:ext cx="6000750" cy="328612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51147C4-8928-2C40-6772-2C494AC2BBDA}"/>
              </a:ext>
            </a:extLst>
          </p:cNvPr>
          <p:cNvSpPr txBox="1"/>
          <p:nvPr/>
        </p:nvSpPr>
        <p:spPr>
          <a:xfrm>
            <a:off x="2570584" y="0"/>
            <a:ext cx="400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Preuve pour la remontée à la surface </a:t>
            </a:r>
          </a:p>
        </p:txBody>
      </p:sp>
    </p:spTree>
    <p:extLst>
      <p:ext uri="{BB962C8B-B14F-4D97-AF65-F5344CB8AC3E}">
        <p14:creationId xmlns:p14="http://schemas.microsoft.com/office/powerpoint/2010/main" val="3500919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05891A1-0D75-4775-193B-DA140FBAC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28725"/>
            <a:ext cx="6096000" cy="41338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4FCF09F-5CCB-CBDA-C6C0-38114D489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88" y="5362575"/>
            <a:ext cx="5534025" cy="14954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93D9767-92D6-F6C8-BF5A-3112908F0061}"/>
              </a:ext>
            </a:extLst>
          </p:cNvPr>
          <p:cNvSpPr txBox="1"/>
          <p:nvPr/>
        </p:nvSpPr>
        <p:spPr>
          <a:xfrm>
            <a:off x="2570584" y="0"/>
            <a:ext cx="400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Preuve pour la remontée à la surface </a:t>
            </a:r>
          </a:p>
        </p:txBody>
      </p:sp>
    </p:spTree>
    <p:extLst>
      <p:ext uri="{BB962C8B-B14F-4D97-AF65-F5344CB8AC3E}">
        <p14:creationId xmlns:p14="http://schemas.microsoft.com/office/powerpoint/2010/main" val="605594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54DC89D-01FF-4024-B23B-ABFC09DFA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0618" y="163347"/>
            <a:ext cx="3243939" cy="714805"/>
          </a:xfrm>
        </p:spPr>
        <p:txBody>
          <a:bodyPr/>
          <a:lstStyle/>
          <a:p>
            <a:pPr algn="l"/>
            <a:r>
              <a:rPr lang="fr-FR" dirty="0"/>
              <a:t>Sommaire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02CBF04-BE52-47FC-9FC8-B0C8E834C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941" y="1441174"/>
            <a:ext cx="6263841" cy="4333404"/>
          </a:xfrm>
        </p:spPr>
        <p:txBody>
          <a:bodyPr>
            <a:normAutofit fontScale="92500" lnSpcReduction="10000"/>
          </a:bodyPr>
          <a:lstStyle/>
          <a:p>
            <a:pPr marL="400050" indent="-400050" algn="l">
              <a:buFont typeface="+mj-lt"/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Introduction</a:t>
            </a:r>
          </a:p>
          <a:p>
            <a:pPr marL="385745" indent="-385745" algn="l">
              <a:buFont typeface="+mj-lt"/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Mise en évidence de la déformation d’un front d’onde par les inhomogénéités</a:t>
            </a:r>
          </a:p>
          <a:p>
            <a:pPr marL="514325" lvl="1" indent="-171442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 Expérience</a:t>
            </a:r>
          </a:p>
          <a:p>
            <a:pPr marL="514325" lvl="1" indent="-171442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 Simulation</a:t>
            </a:r>
          </a:p>
          <a:p>
            <a:pPr marL="385745" indent="-385745" algn="l"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Mesure de la déformation d’un front d’onde avec la méthode inspirée de Shack-Hartmann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Expérience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Données obtenues</a:t>
            </a:r>
            <a:endParaRPr lang="fr-FR" dirty="0"/>
          </a:p>
          <a:p>
            <a:pPr marL="385745" indent="-385745" algn="l"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Traitement informatique du front d’onde reçu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Détermination du front d’onde aux points d’échantillonnage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Interpolation de Lagrange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270667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C7FD600-BE98-FF6C-7FB3-855B22048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47" y="625151"/>
            <a:ext cx="3687106" cy="5281127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8D8047C-0404-B214-0825-A2ACC3F9A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48" y="5906278"/>
            <a:ext cx="3687105" cy="84479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56FA0B9-9DED-B50C-BD40-D7BC6D437AFC}"/>
              </a:ext>
            </a:extLst>
          </p:cNvPr>
          <p:cNvSpPr txBox="1"/>
          <p:nvPr/>
        </p:nvSpPr>
        <p:spPr>
          <a:xfrm>
            <a:off x="3666931" y="106924"/>
            <a:ext cx="181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Simulation cuve</a:t>
            </a:r>
          </a:p>
        </p:txBody>
      </p:sp>
    </p:spTree>
    <p:extLst>
      <p:ext uri="{BB962C8B-B14F-4D97-AF65-F5344CB8AC3E}">
        <p14:creationId xmlns:p14="http://schemas.microsoft.com/office/powerpoint/2010/main" val="4225884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760E153-1A16-EB13-6F67-54DBB4F7C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0" y="1408436"/>
            <a:ext cx="5781675" cy="27908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79D4912-7AD9-6016-E290-14CFB944D57B}"/>
              </a:ext>
            </a:extLst>
          </p:cNvPr>
          <p:cNvSpPr txBox="1"/>
          <p:nvPr/>
        </p:nvSpPr>
        <p:spPr>
          <a:xfrm>
            <a:off x="3991551" y="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Déviation</a:t>
            </a:r>
          </a:p>
        </p:txBody>
      </p:sp>
    </p:spTree>
    <p:extLst>
      <p:ext uri="{BB962C8B-B14F-4D97-AF65-F5344CB8AC3E}">
        <p14:creationId xmlns:p14="http://schemas.microsoft.com/office/powerpoint/2010/main" val="544755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3FE74EA5-AE06-CD9D-28EB-7C4100B91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53"/>
          <a:stretch/>
        </p:blipFill>
        <p:spPr>
          <a:xfrm>
            <a:off x="292423" y="793102"/>
            <a:ext cx="2236173" cy="606489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D121B2E-5876-B7BC-BDE4-30B3DA912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77" r="5997"/>
          <a:stretch/>
        </p:blipFill>
        <p:spPr>
          <a:xfrm>
            <a:off x="2528596" y="793102"/>
            <a:ext cx="3956180" cy="6070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845249D-B2C4-1917-8ECD-0F5C56497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811" y="793102"/>
            <a:ext cx="4056189" cy="292981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A59756D-EBEF-529E-38BC-B75981824834}"/>
              </a:ext>
            </a:extLst>
          </p:cNvPr>
          <p:cNvSpPr txBox="1"/>
          <p:nvPr/>
        </p:nvSpPr>
        <p:spPr>
          <a:xfrm>
            <a:off x="1259915" y="211885"/>
            <a:ext cx="1268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Polynômes</a:t>
            </a:r>
          </a:p>
        </p:txBody>
      </p:sp>
    </p:spTree>
    <p:extLst>
      <p:ext uri="{BB962C8B-B14F-4D97-AF65-F5344CB8AC3E}">
        <p14:creationId xmlns:p14="http://schemas.microsoft.com/office/powerpoint/2010/main" val="2143400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1703207-5513-C38C-4394-65FAC2333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83"/>
          <a:stretch/>
        </p:blipFill>
        <p:spPr>
          <a:xfrm>
            <a:off x="0" y="837890"/>
            <a:ext cx="3284375" cy="6020110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488BEC3-A1C0-3FD4-3F47-4DB7E377D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264" y="686968"/>
            <a:ext cx="4217735" cy="617103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F3C57F3-FC85-EB0E-8B8F-16A36ACA1451}"/>
              </a:ext>
            </a:extLst>
          </p:cNvPr>
          <p:cNvSpPr txBox="1"/>
          <p:nvPr/>
        </p:nvSpPr>
        <p:spPr>
          <a:xfrm>
            <a:off x="3441594" y="186613"/>
            <a:ext cx="22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Représentation plan</a:t>
            </a:r>
          </a:p>
        </p:txBody>
      </p:sp>
    </p:spTree>
    <p:extLst>
      <p:ext uri="{BB962C8B-B14F-4D97-AF65-F5344CB8AC3E}">
        <p14:creationId xmlns:p14="http://schemas.microsoft.com/office/powerpoint/2010/main" val="5887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790F65-7502-E6C1-5B05-31278E20BA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59"/>
          <a:stretch/>
        </p:blipFill>
        <p:spPr>
          <a:xfrm>
            <a:off x="3090096" y="1217644"/>
            <a:ext cx="2963808" cy="401216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77E5D06-D79A-AE04-35FD-A00B7765755B}"/>
              </a:ext>
            </a:extLst>
          </p:cNvPr>
          <p:cNvSpPr txBox="1"/>
          <p:nvPr/>
        </p:nvSpPr>
        <p:spPr>
          <a:xfrm>
            <a:off x="3441594" y="186613"/>
            <a:ext cx="22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Représentation plan</a:t>
            </a:r>
          </a:p>
        </p:txBody>
      </p:sp>
    </p:spTree>
    <p:extLst>
      <p:ext uri="{BB962C8B-B14F-4D97-AF65-F5344CB8AC3E}">
        <p14:creationId xmlns:p14="http://schemas.microsoft.com/office/powerpoint/2010/main" val="3339464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26A1936-2A8F-40BA-3D10-00A35B98A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73" y="1623527"/>
            <a:ext cx="4968453" cy="4872495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C86FC90-D677-26AD-DD8B-773DD14322D8}"/>
              </a:ext>
            </a:extLst>
          </p:cNvPr>
          <p:cNvSpPr txBox="1"/>
          <p:nvPr/>
        </p:nvSpPr>
        <p:spPr>
          <a:xfrm>
            <a:off x="4077476" y="361978"/>
            <a:ext cx="98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Zernike</a:t>
            </a:r>
          </a:p>
        </p:txBody>
      </p:sp>
    </p:spTree>
    <p:extLst>
      <p:ext uri="{BB962C8B-B14F-4D97-AF65-F5344CB8AC3E}">
        <p14:creationId xmlns:p14="http://schemas.microsoft.com/office/powerpoint/2010/main" val="146527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C4A8864-1563-6472-37D1-12B2EF976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48" y="1017036"/>
            <a:ext cx="4985303" cy="561702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96E5D7D-7552-C241-D6C6-D06E0C058140}"/>
              </a:ext>
            </a:extLst>
          </p:cNvPr>
          <p:cNvSpPr txBox="1"/>
          <p:nvPr/>
        </p:nvSpPr>
        <p:spPr>
          <a:xfrm>
            <a:off x="3354354" y="233265"/>
            <a:ext cx="2435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Projection Zernike sur plusieurs ordres</a:t>
            </a:r>
          </a:p>
        </p:txBody>
      </p:sp>
    </p:spTree>
    <p:extLst>
      <p:ext uri="{BB962C8B-B14F-4D97-AF65-F5344CB8AC3E}">
        <p14:creationId xmlns:p14="http://schemas.microsoft.com/office/powerpoint/2010/main" val="3510792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FC4906-A78A-C744-7451-38AF76A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18" y="112854"/>
            <a:ext cx="5305829" cy="990600"/>
          </a:xfrm>
        </p:spPr>
        <p:txBody>
          <a:bodyPr>
            <a:normAutofit/>
          </a:bodyPr>
          <a:lstStyle/>
          <a:p>
            <a:r>
              <a:rPr lang="fr-FR" sz="2800" dirty="0"/>
              <a:t>I.	Introduction</a:t>
            </a:r>
            <a:br>
              <a:rPr lang="fr-FR" sz="2800" dirty="0"/>
            </a:br>
            <a:r>
              <a:rPr lang="fr-FR" sz="2800" dirty="0"/>
              <a:t>	a)  Présentation générale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BC7678-AF04-E3B1-813C-A919253B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9846" y="2525191"/>
            <a:ext cx="3322154" cy="220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FE1066F-CD93-709C-08C0-EF8CF79FEF32}"/>
              </a:ext>
            </a:extLst>
          </p:cNvPr>
          <p:cNvSpPr txBox="1"/>
          <p:nvPr/>
        </p:nvSpPr>
        <p:spPr>
          <a:xfrm>
            <a:off x="2553535" y="1932594"/>
            <a:ext cx="71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L’œil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28C5556-5E1B-C3FC-10AB-F869924EFD12}"/>
              </a:ext>
            </a:extLst>
          </p:cNvPr>
          <p:cNvSpPr txBox="1"/>
          <p:nvPr/>
        </p:nvSpPr>
        <p:spPr>
          <a:xfrm>
            <a:off x="5299211" y="3073279"/>
            <a:ext cx="1595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Quelques origines des défauts :</a:t>
            </a:r>
          </a:p>
          <a:p>
            <a:pPr marL="214303" indent="-214303">
              <a:buFontTx/>
              <a:buChar char="-"/>
            </a:pPr>
            <a:r>
              <a:rPr lang="fr-FR" sz="1350" dirty="0"/>
              <a:t>Cristallin</a:t>
            </a:r>
          </a:p>
          <a:p>
            <a:pPr marL="214303" indent="-214303">
              <a:buFontTx/>
              <a:buChar char="-"/>
            </a:pPr>
            <a:r>
              <a:rPr lang="fr-FR" sz="1350" dirty="0"/>
              <a:t>Humeurs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131E79-2FB6-68C6-DF3F-75F508917ACD}"/>
              </a:ext>
            </a:extLst>
          </p:cNvPr>
          <p:cNvSpPr/>
          <p:nvPr/>
        </p:nvSpPr>
        <p:spPr>
          <a:xfrm>
            <a:off x="3067038" y="2525188"/>
            <a:ext cx="469624" cy="13329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0A97B8-E576-D57B-2B53-34A2D01A634F}"/>
              </a:ext>
            </a:extLst>
          </p:cNvPr>
          <p:cNvSpPr/>
          <p:nvPr/>
        </p:nvSpPr>
        <p:spPr>
          <a:xfrm>
            <a:off x="1249846" y="3218447"/>
            <a:ext cx="415777" cy="23765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2F3E8A-10E6-A4AB-72AD-48C57F7BC6BC}"/>
              </a:ext>
            </a:extLst>
          </p:cNvPr>
          <p:cNvSpPr/>
          <p:nvPr/>
        </p:nvSpPr>
        <p:spPr>
          <a:xfrm>
            <a:off x="2425966" y="4478227"/>
            <a:ext cx="684734" cy="13329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3802E3-90E5-986D-B862-338622F060A2}"/>
              </a:ext>
            </a:extLst>
          </p:cNvPr>
          <p:cNvSpPr/>
          <p:nvPr/>
        </p:nvSpPr>
        <p:spPr>
          <a:xfrm>
            <a:off x="1382356" y="4156476"/>
            <a:ext cx="477079" cy="14197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9F89D92-7CC2-2AA3-CF81-73C98980C1D4}"/>
              </a:ext>
            </a:extLst>
          </p:cNvPr>
          <p:cNvSpPr txBox="1"/>
          <p:nvPr/>
        </p:nvSpPr>
        <p:spPr>
          <a:xfrm>
            <a:off x="3301850" y="4788413"/>
            <a:ext cx="1343608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00" dirty="0"/>
              <a:t>Source : maxicours.com</a:t>
            </a:r>
          </a:p>
        </p:txBody>
      </p:sp>
    </p:spTree>
    <p:extLst>
      <p:ext uri="{BB962C8B-B14F-4D97-AF65-F5344CB8AC3E}">
        <p14:creationId xmlns:p14="http://schemas.microsoft.com/office/powerpoint/2010/main" val="398153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22705-9E62-4127-BEB7-DE644CD3FA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8966" y="109893"/>
            <a:ext cx="4800600" cy="955053"/>
          </a:xfrm>
        </p:spPr>
        <p:txBody>
          <a:bodyPr vert="horz" lIns="68580" tIns="34290" rIns="68580" bIns="3429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2850" dirty="0"/>
              <a:t>	</a:t>
            </a:r>
            <a:br>
              <a:rPr lang="fr-FR" sz="2850" dirty="0"/>
            </a:br>
            <a:br>
              <a:rPr lang="fr-FR" sz="2850" dirty="0"/>
            </a:br>
            <a:br>
              <a:rPr lang="fr-FR" sz="2850" dirty="0"/>
            </a:br>
            <a:r>
              <a:rPr lang="fr-FR" sz="3100" dirty="0"/>
              <a:t>I.	Introduction</a:t>
            </a:r>
            <a:br>
              <a:rPr lang="fr-FR" sz="3100" dirty="0"/>
            </a:br>
            <a:r>
              <a:rPr lang="fr-FR" sz="3100" dirty="0"/>
              <a:t>	b)  Modélisation de l’œil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C88219-38FD-4CB0-BCE7-ED6B6DF094C9}"/>
              </a:ext>
            </a:extLst>
          </p:cNvPr>
          <p:cNvSpPr txBox="1"/>
          <p:nvPr/>
        </p:nvSpPr>
        <p:spPr>
          <a:xfrm>
            <a:off x="2813207" y="4570419"/>
            <a:ext cx="239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plan de l’</a:t>
            </a:r>
            <a:r>
              <a:rPr lang="fr-FR" dirty="0" err="1"/>
              <a:t>oeil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6FE9EE-0E3F-EEC8-0C71-6F481EA8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91" y="1722002"/>
            <a:ext cx="4513218" cy="27496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20CA41-AEF6-0FF9-1B4D-FC66614D7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020" y="2136130"/>
            <a:ext cx="563478" cy="192136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9FF8C50-1F86-FF60-C967-B3E298278CA5}"/>
              </a:ext>
            </a:extLst>
          </p:cNvPr>
          <p:cNvSpPr txBox="1"/>
          <p:nvPr/>
        </p:nvSpPr>
        <p:spPr>
          <a:xfrm>
            <a:off x="789411" y="4105520"/>
            <a:ext cx="1192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390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AC0E2-BB35-4383-BDDB-720750B6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44" y="99103"/>
            <a:ext cx="6447501" cy="990600"/>
          </a:xfrm>
        </p:spPr>
        <p:txBody>
          <a:bodyPr>
            <a:normAutofit/>
          </a:bodyPr>
          <a:lstStyle/>
          <a:p>
            <a:r>
              <a:rPr lang="fr-FR" sz="2800" dirty="0"/>
              <a:t>I.	Introduction</a:t>
            </a:r>
            <a:br>
              <a:rPr lang="fr-FR" sz="2800" dirty="0"/>
            </a:br>
            <a:r>
              <a:rPr lang="fr-FR" sz="2800" dirty="0"/>
              <a:t>	c) Différents défauts de l’œil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364C3396-4BBC-4E09-9114-5E3819132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6865943"/>
              </p:ext>
            </p:extLst>
          </p:nvPr>
        </p:nvGraphicFramePr>
        <p:xfrm>
          <a:off x="508397" y="2477692"/>
          <a:ext cx="6447234" cy="2663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617">
                  <a:extLst>
                    <a:ext uri="{9D8B030D-6E8A-4147-A177-3AD203B41FA5}">
                      <a16:colId xmlns:a16="http://schemas.microsoft.com/office/drawing/2014/main" val="3191260950"/>
                    </a:ext>
                  </a:extLst>
                </a:gridCol>
                <a:gridCol w="3223617">
                  <a:extLst>
                    <a:ext uri="{9D8B030D-6E8A-4147-A177-3AD203B41FA5}">
                      <a16:colId xmlns:a16="http://schemas.microsoft.com/office/drawing/2014/main" val="1700187404"/>
                    </a:ext>
                  </a:extLst>
                </a:gridCol>
              </a:tblGrid>
              <a:tr h="610142"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r>
                        <a:rPr lang="fr-FR" sz="1000" dirty="0"/>
                        <a:t>Défauts classiques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r>
                        <a:rPr lang="fr-FR" sz="1000" dirty="0"/>
                        <a:t>Défauts de haut degré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76600"/>
                  </a:ext>
                </a:extLst>
              </a:tr>
              <a:tr h="2053017">
                <a:tc>
                  <a:txBody>
                    <a:bodyPr/>
                    <a:lstStyle/>
                    <a:p>
                      <a:endParaRPr lang="fr-FR" sz="12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/>
                        <a:t>Myopie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/>
                        <a:t>Hypermétropie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/>
                        <a:t>Astigmatisme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/>
                        <a:t>Presbytie…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sz="1000" dirty="0"/>
                    </a:p>
                    <a:p>
                      <a:pPr marL="0" indent="0">
                        <a:buFontTx/>
                        <a:buNone/>
                      </a:pPr>
                      <a:endParaRPr lang="fr-FR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/>
                        <a:t>Inhomogénéités dans les humeurs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/>
                        <a:t>Défauts du cristallin (Cornée déformée)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3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2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73341-24E7-4F98-A89E-C0BDBB95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8" y="227375"/>
            <a:ext cx="6920406" cy="1393395"/>
          </a:xfrm>
        </p:spPr>
        <p:txBody>
          <a:bodyPr>
            <a:normAutofit/>
          </a:bodyPr>
          <a:lstStyle/>
          <a:p>
            <a:r>
              <a:rPr lang="fr-FR" sz="2800" dirty="0"/>
              <a:t>II.	 Mise en évidence de la déformation d’un front d’onde par les inhomogénéités</a:t>
            </a:r>
            <a:br>
              <a:rPr lang="fr-FR" sz="2800" dirty="0"/>
            </a:br>
            <a:r>
              <a:rPr lang="fr-FR" sz="2800" dirty="0"/>
              <a:t>	a)  Expérience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01844B-1B84-4F0F-BE3F-B3F25657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323" y="2562815"/>
            <a:ext cx="3634424" cy="245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A59B433-CDB8-45CE-9A99-7ECE2CC7044B}"/>
              </a:ext>
            </a:extLst>
          </p:cNvPr>
          <p:cNvSpPr txBox="1"/>
          <p:nvPr/>
        </p:nvSpPr>
        <p:spPr>
          <a:xfrm>
            <a:off x="2241104" y="3674141"/>
            <a:ext cx="5709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lampe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A20E3B-1AEC-4684-91C9-38E8EBF0FEA1}"/>
              </a:ext>
            </a:extLst>
          </p:cNvPr>
          <p:cNvSpPr txBox="1"/>
          <p:nvPr/>
        </p:nvSpPr>
        <p:spPr>
          <a:xfrm>
            <a:off x="2787666" y="3674141"/>
            <a:ext cx="542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lettre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E42DBB-3D52-4A21-B9C7-707531A29E86}"/>
              </a:ext>
            </a:extLst>
          </p:cNvPr>
          <p:cNvSpPr txBox="1"/>
          <p:nvPr/>
        </p:nvSpPr>
        <p:spPr>
          <a:xfrm>
            <a:off x="2812085" y="4623886"/>
            <a:ext cx="10364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Lentille</a:t>
            </a:r>
          </a:p>
          <a:p>
            <a:pPr algn="ctr"/>
            <a:r>
              <a:rPr lang="fr-FR" sz="1050" dirty="0"/>
              <a:t> convergente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7C030A-CC5A-49C6-9449-3E0DD4718BAD}"/>
              </a:ext>
            </a:extLst>
          </p:cNvPr>
          <p:cNvSpPr txBox="1"/>
          <p:nvPr/>
        </p:nvSpPr>
        <p:spPr>
          <a:xfrm>
            <a:off x="3453472" y="2205765"/>
            <a:ext cx="8370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Montage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7C741EC-4EB5-44D3-8133-8D0BA8A8F2B5}"/>
              </a:ext>
            </a:extLst>
          </p:cNvPr>
          <p:cNvCxnSpPr>
            <a:cxnSpLocks/>
          </p:cNvCxnSpPr>
          <p:nvPr/>
        </p:nvCxnSpPr>
        <p:spPr>
          <a:xfrm>
            <a:off x="3769018" y="3261736"/>
            <a:ext cx="259481" cy="47287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DCCBD13-F6F9-473D-9BB6-81A17ADD9FC4}"/>
              </a:ext>
            </a:extLst>
          </p:cNvPr>
          <p:cNvSpPr txBox="1"/>
          <p:nvPr/>
        </p:nvSpPr>
        <p:spPr>
          <a:xfrm>
            <a:off x="3511281" y="2988373"/>
            <a:ext cx="4651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eau</a:t>
            </a:r>
          </a:p>
        </p:txBody>
      </p:sp>
    </p:spTree>
    <p:extLst>
      <p:ext uri="{BB962C8B-B14F-4D97-AF65-F5344CB8AC3E}">
        <p14:creationId xmlns:p14="http://schemas.microsoft.com/office/powerpoint/2010/main" val="387115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1623D1A-0268-4EEB-AA19-CA60583C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20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CE92ADD-D75F-4E36-A725-0C05475B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893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B661197-AD99-4B66-9204-BDA0B68E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167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771B76C-5C94-4031-B78F-8C7095217ACB}"/>
              </a:ext>
            </a:extLst>
          </p:cNvPr>
          <p:cNvCxnSpPr>
            <a:cxnSpLocks/>
          </p:cNvCxnSpPr>
          <p:nvPr/>
        </p:nvCxnSpPr>
        <p:spPr>
          <a:xfrm>
            <a:off x="286918" y="4784304"/>
            <a:ext cx="63533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83103B1-0E54-4C6B-B269-FB08063BF2FC}"/>
              </a:ext>
            </a:extLst>
          </p:cNvPr>
          <p:cNvSpPr txBox="1"/>
          <p:nvPr/>
        </p:nvSpPr>
        <p:spPr>
          <a:xfrm>
            <a:off x="6640259" y="4502986"/>
            <a:ext cx="2535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t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F07BE6-B121-4D88-A26B-3DB51FFBD76E}"/>
              </a:ext>
            </a:extLst>
          </p:cNvPr>
          <p:cNvCxnSpPr>
            <a:cxnSpLocks/>
          </p:cNvCxnSpPr>
          <p:nvPr/>
        </p:nvCxnSpPr>
        <p:spPr>
          <a:xfrm>
            <a:off x="384620" y="4714324"/>
            <a:ext cx="0" cy="1539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A98AE88-C38B-4F49-AD10-2B6F780767C8}"/>
              </a:ext>
            </a:extLst>
          </p:cNvPr>
          <p:cNvSpPr txBox="1"/>
          <p:nvPr/>
        </p:nvSpPr>
        <p:spPr>
          <a:xfrm>
            <a:off x="384619" y="4799760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098935-DCE2-15B2-AE12-A7B4DA04C470}"/>
              </a:ext>
            </a:extLst>
          </p:cNvPr>
          <p:cNvSpPr txBox="1"/>
          <p:nvPr/>
        </p:nvSpPr>
        <p:spPr>
          <a:xfrm>
            <a:off x="384622" y="1193154"/>
            <a:ext cx="18739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 t=0 : </a:t>
            </a:r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Ajout d’eau concentrée en sucre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E36F8362-5306-79C7-C1F3-CA44B03D2D25}"/>
              </a:ext>
            </a:extLst>
          </p:cNvPr>
          <p:cNvSpPr/>
          <p:nvPr/>
        </p:nvSpPr>
        <p:spPr>
          <a:xfrm>
            <a:off x="2370251" y="1385198"/>
            <a:ext cx="452694" cy="892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75D12D-FCC6-4B74-0485-7074263167C6}"/>
              </a:ext>
            </a:extLst>
          </p:cNvPr>
          <p:cNvSpPr txBox="1"/>
          <p:nvPr/>
        </p:nvSpPr>
        <p:spPr>
          <a:xfrm>
            <a:off x="3014086" y="1266148"/>
            <a:ext cx="26956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Milieu Hétérogène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BC7958-EF56-43F0-ACEB-E8148D014562}"/>
              </a:ext>
            </a:extLst>
          </p:cNvPr>
          <p:cNvSpPr txBox="1"/>
          <p:nvPr/>
        </p:nvSpPr>
        <p:spPr>
          <a:xfrm>
            <a:off x="384620" y="1677899"/>
            <a:ext cx="27812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observée :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0864931-93BA-56A1-DD71-5933F5299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533699" cy="1184683"/>
          </a:xfrm>
        </p:spPr>
        <p:txBody>
          <a:bodyPr>
            <a:normAutofit fontScale="90000"/>
          </a:bodyPr>
          <a:lstStyle/>
          <a:p>
            <a:r>
              <a:rPr lang="fr-FR" sz="2400" dirty="0"/>
              <a:t>II.	 Mise en évidence de la déformation d’un front d’onde par les inhomogénéités</a:t>
            </a:r>
            <a:br>
              <a:rPr lang="fr-FR" sz="2400" dirty="0"/>
            </a:br>
            <a:r>
              <a:rPr lang="fr-FR" sz="2400" dirty="0"/>
              <a:t>	a)  Expérience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858EB64-0496-C444-75B0-89B43A421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22" y="5076761"/>
            <a:ext cx="3219173" cy="8618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b="1" u="sng" dirty="0"/>
              <a:t>Deux phénomènes entrent en jeu ici :</a:t>
            </a:r>
          </a:p>
          <a:p>
            <a:pPr>
              <a:buFontTx/>
              <a:buChar char="-"/>
            </a:pPr>
            <a:r>
              <a:rPr lang="fr-FR" dirty="0"/>
              <a:t>La réfraction</a:t>
            </a:r>
          </a:p>
          <a:p>
            <a:pPr>
              <a:buFontTx/>
              <a:buChar char="-"/>
            </a:pPr>
            <a:r>
              <a:rPr lang="fr-FR" dirty="0"/>
              <a:t>La différence de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176624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CD821-680E-497C-B441-FD2D5F78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83" y="276284"/>
            <a:ext cx="6870100" cy="1794428"/>
          </a:xfrm>
        </p:spPr>
        <p:txBody>
          <a:bodyPr>
            <a:noAutofit/>
          </a:bodyPr>
          <a:lstStyle/>
          <a:p>
            <a:r>
              <a:rPr lang="fr-FR" sz="2800" dirty="0"/>
              <a:t>II.	Mise en évidence de la déformation du 	front d’onde par les inhomogénéités</a:t>
            </a:r>
            <a:br>
              <a:rPr lang="fr-FR" sz="2800" dirty="0"/>
            </a:br>
            <a:r>
              <a:rPr lang="fr-FR" sz="2800" dirty="0"/>
              <a:t>	b) Simulation : estimation du temps de 		parcours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ABE1BA-29E6-408B-BAD3-CC9414ACBA1F}"/>
              </a:ext>
            </a:extLst>
          </p:cNvPr>
          <p:cNvSpPr txBox="1"/>
          <p:nvPr/>
        </p:nvSpPr>
        <p:spPr>
          <a:xfrm>
            <a:off x="4129200" y="5046940"/>
            <a:ext cx="345946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Front d’onde après traversée de la cuve</a:t>
            </a: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 </a:t>
            </a:r>
            <a:endParaRPr lang="fr-FR" sz="1350" dirty="0"/>
          </a:p>
          <a:p>
            <a:pPr algn="ctr"/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(décalage en fonction du temps)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2B03C1-BB7A-420F-B26F-F4E91329DBA1}"/>
              </a:ext>
            </a:extLst>
          </p:cNvPr>
          <p:cNvSpPr txBox="1"/>
          <p:nvPr/>
        </p:nvSpPr>
        <p:spPr>
          <a:xfrm>
            <a:off x="3678335" y="2554651"/>
            <a:ext cx="4574432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Simulation des inhomogénéités</a:t>
            </a:r>
            <a:endParaRPr lang="fr-FR" sz="1350" dirty="0"/>
          </a:p>
          <a:p>
            <a:br>
              <a:rPr lang="fr-FR" sz="1350" dirty="0"/>
            </a:br>
            <a:endParaRPr lang="fr-FR" sz="1350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C491B0-E35B-4F94-A991-F0C6E501C36D}"/>
              </a:ext>
            </a:extLst>
          </p:cNvPr>
          <p:cNvCxnSpPr>
            <a:cxnSpLocks/>
          </p:cNvCxnSpPr>
          <p:nvPr/>
        </p:nvCxnSpPr>
        <p:spPr>
          <a:xfrm>
            <a:off x="131481" y="3090871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4E528F4-DCFF-4522-8C7B-FA163DE5D016}"/>
              </a:ext>
            </a:extLst>
          </p:cNvPr>
          <p:cNvCxnSpPr>
            <a:cxnSpLocks/>
          </p:cNvCxnSpPr>
          <p:nvPr/>
        </p:nvCxnSpPr>
        <p:spPr>
          <a:xfrm>
            <a:off x="140939" y="4660543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2636701-50CB-4925-B2C8-BE24D92FD6F2}"/>
              </a:ext>
            </a:extLst>
          </p:cNvPr>
          <p:cNvCxnSpPr>
            <a:cxnSpLocks/>
          </p:cNvCxnSpPr>
          <p:nvPr/>
        </p:nvCxnSpPr>
        <p:spPr>
          <a:xfrm>
            <a:off x="131481" y="3460522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CE66910-17AA-4E24-AA61-4EFB40B09DEB}"/>
              </a:ext>
            </a:extLst>
          </p:cNvPr>
          <p:cNvCxnSpPr>
            <a:cxnSpLocks/>
          </p:cNvCxnSpPr>
          <p:nvPr/>
        </p:nvCxnSpPr>
        <p:spPr>
          <a:xfrm>
            <a:off x="131481" y="3839901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1CE1A96-FDCE-4A1C-A01B-00803CCD3408}"/>
              </a:ext>
            </a:extLst>
          </p:cNvPr>
          <p:cNvCxnSpPr>
            <a:cxnSpLocks/>
          </p:cNvCxnSpPr>
          <p:nvPr/>
        </p:nvCxnSpPr>
        <p:spPr>
          <a:xfrm>
            <a:off x="140939" y="4263054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B1EE0DC-8192-42DF-B484-F7E391ADD307}"/>
              </a:ext>
            </a:extLst>
          </p:cNvPr>
          <p:cNvSpPr txBox="1"/>
          <p:nvPr/>
        </p:nvSpPr>
        <p:spPr>
          <a:xfrm>
            <a:off x="53648" y="2360176"/>
            <a:ext cx="15600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Lumière en phase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BCA5E65-81C7-A22F-C184-B5CD35006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607" y="2959316"/>
            <a:ext cx="2971887" cy="197875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509C8EA-6589-DA72-9859-345B2D5C1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14" y="2892750"/>
            <a:ext cx="3408059" cy="204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632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3341</TotalTime>
  <Words>835</Words>
  <Application>Microsoft Office PowerPoint</Application>
  <PresentationFormat>Affichage à l'écran (4:3)</PresentationFormat>
  <Paragraphs>153</Paragraphs>
  <Slides>36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4" baseType="lpstr">
      <vt:lpstr>Arial</vt:lpstr>
      <vt:lpstr>Calibri</vt:lpstr>
      <vt:lpstr>Roboto</vt:lpstr>
      <vt:lpstr>Symbol</vt:lpstr>
      <vt:lpstr>Trebuchet MS</vt:lpstr>
      <vt:lpstr>Wingdings 3</vt:lpstr>
      <vt:lpstr>Facette</vt:lpstr>
      <vt:lpstr>PDF</vt:lpstr>
      <vt:lpstr>Mesure des défauts de l’œil</vt:lpstr>
      <vt:lpstr>Objectifs</vt:lpstr>
      <vt:lpstr>Sommaire</vt:lpstr>
      <vt:lpstr>I. Introduction  a)  Présentation générale</vt:lpstr>
      <vt:lpstr>    I. Introduction  b)  Modélisation de l’œil</vt:lpstr>
      <vt:lpstr>I. Introduction  c) Différents défauts de l’œil</vt:lpstr>
      <vt:lpstr>II.  Mise en évidence de la déformation d’un front d’onde par les inhomogénéités  a)  Expérience</vt:lpstr>
      <vt:lpstr>II.  Mise en évidence de la déformation d’un front d’onde par les inhomogénéités  a)  Expérience</vt:lpstr>
      <vt:lpstr>II. Mise en évidence de la déformation du  front d’onde par les inhomogénéités  b) Simulation : estimation du temps de   parcours</vt:lpstr>
      <vt:lpstr>III.  Mesure de la déformation d’un front d’onde avec la méthode inspirée de Shack-Hartmann</vt:lpstr>
      <vt:lpstr>Présentation PowerPoint</vt:lpstr>
      <vt:lpstr>III.  Mesure de la déformation d’un front d’onde avec la méthode inspirée de Shack-Hartmann  a)  Expérience</vt:lpstr>
      <vt:lpstr>III.  Mesure de la déformation d’un front d’onde avec la méthode inspirée de Shack-Hartmann   b) Données obtenues</vt:lpstr>
      <vt:lpstr>Modélisation de la déviation du faisceau</vt:lpstr>
      <vt:lpstr>IV.  Traitement informatique du front  d’onde reçu  a) Détermination du front d’onde    aux points d’échantillonnage</vt:lpstr>
      <vt:lpstr>Présentation PowerPoint</vt:lpstr>
      <vt:lpstr>Traitement informatique du front d’onde reçu b) Interpolation de Lagrange</vt:lpstr>
      <vt:lpstr>Reconstitution du front d’onde</vt:lpstr>
      <vt:lpstr>Présentation PowerPoint</vt:lpstr>
      <vt:lpstr>Présentation PowerPoint</vt:lpstr>
      <vt:lpstr>Décomposition de la déformation du front d’onde sur la base de Zernike</vt:lpstr>
      <vt:lpstr>Résultat obtenu après projection : ordres 0 et 1</vt:lpstr>
      <vt:lpstr>Résultat obtenu après projection : ordre 2</vt:lpstr>
      <vt:lpstr>Résultat obtenu après projection : ordres 3 et 4</vt:lpstr>
      <vt:lpstr>Projection sur la base des Polynômes de Zernike</vt:lpstr>
      <vt:lpstr>Conclusion</vt:lpstr>
      <vt:lpstr>Annexes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Mesure des défauts de l’œil</dc:title>
  <dc:creator>Adrien Petit</dc:creator>
  <cp:lastModifiedBy>Armand CAILLON</cp:lastModifiedBy>
  <cp:revision>82</cp:revision>
  <dcterms:created xsi:type="dcterms:W3CDTF">2022-03-08T11:43:36Z</dcterms:created>
  <dcterms:modified xsi:type="dcterms:W3CDTF">2022-06-07T22:43:28Z</dcterms:modified>
</cp:coreProperties>
</file>